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328" r:id="rId3"/>
    <p:sldId id="257" r:id="rId4"/>
    <p:sldId id="262" r:id="rId5"/>
    <p:sldId id="258" r:id="rId6"/>
    <p:sldId id="259" r:id="rId7"/>
    <p:sldId id="260" r:id="rId8"/>
    <p:sldId id="325" r:id="rId9"/>
    <p:sldId id="324" r:id="rId10"/>
    <p:sldId id="261" r:id="rId11"/>
    <p:sldId id="264" r:id="rId12"/>
    <p:sldId id="265" r:id="rId13"/>
    <p:sldId id="266" r:id="rId14"/>
    <p:sldId id="267" r:id="rId15"/>
    <p:sldId id="275" r:id="rId16"/>
    <p:sldId id="276" r:id="rId17"/>
    <p:sldId id="269" r:id="rId18"/>
    <p:sldId id="274" r:id="rId19"/>
    <p:sldId id="270" r:id="rId20"/>
    <p:sldId id="273" r:id="rId21"/>
    <p:sldId id="271" r:id="rId22"/>
    <p:sldId id="272" r:id="rId23"/>
    <p:sldId id="277" r:id="rId24"/>
    <p:sldId id="278" r:id="rId25"/>
    <p:sldId id="293" r:id="rId26"/>
    <p:sldId id="280" r:id="rId27"/>
    <p:sldId id="281" r:id="rId28"/>
    <p:sldId id="282" r:id="rId29"/>
    <p:sldId id="283" r:id="rId30"/>
    <p:sldId id="299" r:id="rId31"/>
    <p:sldId id="284" r:id="rId32"/>
    <p:sldId id="289" r:id="rId33"/>
    <p:sldId id="285" r:id="rId34"/>
    <p:sldId id="287" r:id="rId35"/>
    <p:sldId id="288" r:id="rId36"/>
    <p:sldId id="290" r:id="rId37"/>
    <p:sldId id="291" r:id="rId38"/>
    <p:sldId id="292" r:id="rId39"/>
    <p:sldId id="294" r:id="rId40"/>
    <p:sldId id="323" r:id="rId41"/>
    <p:sldId id="295" r:id="rId42"/>
    <p:sldId id="296" r:id="rId43"/>
    <p:sldId id="297" r:id="rId44"/>
    <p:sldId id="300" r:id="rId45"/>
    <p:sldId id="301" r:id="rId46"/>
    <p:sldId id="302" r:id="rId47"/>
    <p:sldId id="303" r:id="rId48"/>
    <p:sldId id="329" r:id="rId49"/>
    <p:sldId id="304" r:id="rId50"/>
    <p:sldId id="305" r:id="rId51"/>
    <p:sldId id="306" r:id="rId52"/>
    <p:sldId id="312" r:id="rId53"/>
    <p:sldId id="307" r:id="rId54"/>
    <p:sldId id="308" r:id="rId55"/>
    <p:sldId id="310" r:id="rId56"/>
    <p:sldId id="309" r:id="rId57"/>
    <p:sldId id="311" r:id="rId58"/>
    <p:sldId id="313" r:id="rId59"/>
    <p:sldId id="314" r:id="rId60"/>
    <p:sldId id="315" r:id="rId61"/>
    <p:sldId id="316" r:id="rId62"/>
    <p:sldId id="326" r:id="rId63"/>
    <p:sldId id="317" r:id="rId64"/>
    <p:sldId id="327" r:id="rId65"/>
    <p:sldId id="319" r:id="rId66"/>
    <p:sldId id="320" r:id="rId67"/>
    <p:sldId id="321" r:id="rId68"/>
  </p:sldIdLst>
  <p:sldSz cx="12192000" cy="6858000"/>
  <p:notesSz cx="6858000" cy="9144000"/>
  <p:embeddedFontLs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Calibri Light" panose="020F0302020204030204" pitchFamily="34" charset="0"/>
      <p:regular r:id="rId74"/>
      <p:italic r:id="rId75"/>
    </p:embeddedFont>
    <p:embeddedFont>
      <p:font typeface="Cambria Math" panose="02040503050406030204" pitchFamily="18" charset="0"/>
      <p:regular r:id="rId76"/>
    </p:embeddedFont>
    <p:embeddedFont>
      <p:font typeface="Consolas" panose="020B0609020204030204" pitchFamily="49" charset="0"/>
      <p:regular r:id="rId77"/>
      <p:bold r:id="rId78"/>
      <p:italic r:id="rId79"/>
      <p:boldItalic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5DFF"/>
    <a:srgbClr val="DEB5F9"/>
    <a:srgbClr val="FFB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28" autoAdjust="0"/>
    <p:restoredTop sz="93656"/>
  </p:normalViewPr>
  <p:slideViewPr>
    <p:cSldViewPr snapToGrid="0" snapToObjects="1">
      <p:cViewPr varScale="1">
        <p:scale>
          <a:sx n="106" d="100"/>
          <a:sy n="106" d="100"/>
        </p:scale>
        <p:origin x="13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B2C2E7-C9F6-6B43-B2A9-A6AFDD2BCF54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A6F06-0AD3-1441-8106-E5119D555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4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</a:t>
            </a:r>
            <a:r>
              <a:rPr lang="en-US" baseline="0" dirty="0"/>
              <a:t> the students that this is another non-constructive proof of existence.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A6F06-0AD3-1441-8106-E5119D555F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46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BACE0-2D75-0947-A58E-3002D8D0963E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20CD-CF01-9745-BD6F-50B79EB3D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BACE0-2D75-0947-A58E-3002D8D0963E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20CD-CF01-9745-BD6F-50B79EB3D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BACE0-2D75-0947-A58E-3002D8D0963E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20CD-CF01-9745-BD6F-50B79EB3D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BACE0-2D75-0947-A58E-3002D8D0963E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20CD-CF01-9745-BD6F-50B79EB3D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BACE0-2D75-0947-A58E-3002D8D0963E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20CD-CF01-9745-BD6F-50B79EB3D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BACE0-2D75-0947-A58E-3002D8D0963E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20CD-CF01-9745-BD6F-50B79EB3D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BACE0-2D75-0947-A58E-3002D8D0963E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20CD-CF01-9745-BD6F-50B79EB3D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BACE0-2D75-0947-A58E-3002D8D0963E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20CD-CF01-9745-BD6F-50B79EB3D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BACE0-2D75-0947-A58E-3002D8D0963E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20CD-CF01-9745-BD6F-50B79EB3D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BACE0-2D75-0947-A58E-3002D8D0963E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20CD-CF01-9745-BD6F-50B79EB3D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BACE0-2D75-0947-A58E-3002D8D0963E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20CD-CF01-9745-BD6F-50B79EB3D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BACE0-2D75-0947-A58E-3002D8D0963E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320CD-CF01-9745-BD6F-50B79EB3D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ctr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l"/>
                <a:r>
                  <a:rPr lang="en-US" dirty="0"/>
                  <a:t> 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⋅</m:t>
                          </m:r>
                        </m:e>
                      </m:d>
                      <m:r>
                        <m:rPr>
                          <m:nor/>
                        </m:rPr>
                        <a:rPr lang="en-US" i="1" dirty="0"/>
                        <m:t>(“</m:t>
                      </m:r>
                      <m:r>
                        <m:rPr>
                          <m:nor/>
                        </m:rPr>
                        <a:rPr lang="en-US" i="1" dirty="0"/>
                        <m:t>Big</m:t>
                      </m:r>
                      <m:r>
                        <m:rPr>
                          <m:nor/>
                        </m:rPr>
                        <a:rPr lang="en-US" i="1" dirty="0"/>
                        <m:t>−</m:t>
                      </m:r>
                      <m:r>
                        <m:rPr>
                          <m:nor/>
                        </m:rPr>
                        <a:rPr lang="en-US" i="1" dirty="0"/>
                        <m:t>Oh</m:t>
                      </m:r>
                      <m:r>
                        <m:rPr>
                          <m:nor/>
                        </m:rPr>
                        <a:rPr lang="en-US" i="1" dirty="0"/>
                        <m:t>”)</m:t>
                      </m:r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				notation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b="-15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CMSC 250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b="0" dirty="0"/>
                  <a:t>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∃</m:t>
                          </m:r>
                          <m:sSub>
                            <m:sSubPr>
                              <m:ctrlPr>
                                <a:rPr lang="en-US" sz="30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30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0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sz="30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ℕ</m:t>
                          </m:r>
                          <m:r>
                            <a:rPr lang="en-US" sz="30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r>
                            <a:rPr lang="en-US" sz="30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lang="en-US" sz="30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3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0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sz="30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&gt;</m:t>
                              </m:r>
                              <m:r>
                                <a:rPr lang="en-US" sz="30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∀</m:t>
                          </m:r>
                          <m:r>
                            <a:rPr lang="en-US" sz="30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sz="30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sz="30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30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00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r>
                        <a:rPr lang="en-US" sz="3000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0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3000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sz="3000" i="1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𝑐</m:t>
                      </m:r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sz="3000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sz="3000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3000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sz="3000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 ]]</m:t>
                      </m:r>
                    </m:oMath>
                  </m:oMathPara>
                </a14:m>
                <a:endParaRPr lang="en-US" sz="3000" dirty="0"/>
              </a:p>
              <a:p>
                <a:pPr marL="0" indent="0" algn="ctr">
                  <a:buNone/>
                </a:pPr>
                <a:endParaRPr lang="en-US" sz="3000" dirty="0"/>
              </a:p>
              <a:p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3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≥</m:t>
                    </m:r>
                    <m:sSub>
                      <m:sSubPr>
                        <m:ctrlPr>
                          <a:rPr lang="en-US" sz="3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000" dirty="0"/>
                  <a:t> says: We won’t care about small values of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3000" dirty="0"/>
                  <a:t> (let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3000" dirty="0"/>
                  <a:t> grow as much as we want).</a:t>
                </a:r>
              </a:p>
              <a:p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𝑐</m:t>
                    </m:r>
                    <m:r>
                      <a:rPr lang="en-US" sz="30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3000" dirty="0">
                    <a:solidFill>
                      <a:srgbClr val="7030A0"/>
                    </a:solidFill>
                  </a:rPr>
                  <a:t> </a:t>
                </a:r>
                <a:r>
                  <a:rPr lang="en-US" sz="3000" dirty="0"/>
                  <a:t>says: The constants (like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3000" b="0" i="1" smtClean="0">
                            <a:latin typeface="Cambria Math" charset="0"/>
                          </a:rPr>
                          <m:t>3</m:t>
                        </m:r>
                      </m:den>
                    </m:f>
                    <m:r>
                      <a:rPr lang="en-US" sz="3000" b="0" i="1" smtClean="0">
                        <a:latin typeface="Cambria Math" charset="0"/>
                      </a:rPr>
                      <m:t>,</m:t>
                    </m:r>
                    <m:f>
                      <m:fPr>
                        <m:type m:val="skw"/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3000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sz="3000" b="0" i="1" smtClean="0">
                        <a:latin typeface="Cambria Math" charset="0"/>
                      </a:rPr>
                      <m:t>, 5</m:t>
                    </m:r>
                    <m:r>
                      <m:rPr>
                        <m:nor/>
                      </m:rPr>
                      <a:rPr lang="en-US" sz="3000" dirty="0"/>
                      <m:t>)</m:t>
                    </m:r>
                  </m:oMath>
                </a14:m>
                <a:r>
                  <a:rPr lang="en-US" sz="3000" dirty="0"/>
                  <a:t> don’t matter (but it’s better if they’re small).</a:t>
                </a:r>
              </a:p>
              <a:p>
                <a:pPr marL="0" indent="0" algn="ctr">
                  <a:buNone/>
                </a:pPr>
                <a:endParaRPr lang="en-US" sz="3000" dirty="0"/>
              </a:p>
              <a:p>
                <a:endParaRPr lang="en-US" sz="3000" dirty="0"/>
              </a:p>
              <a:p>
                <a:pPr marL="0" indent="0" algn="ctr">
                  <a:buNone/>
                </a:pPr>
                <a:endParaRPr lang="en-US" sz="3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0580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Example of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c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000" b="0" dirty="0"/>
                  <a:t>Proof that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</a:rPr>
                      <m:t>3</m:t>
                    </m:r>
                    <m:sSup>
                      <m:sSup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30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3000" b="0" i="1" smtClean="0">
                        <a:latin typeface="Cambria Math" charset="0"/>
                      </a:rPr>
                      <m:t>−4</m:t>
                    </m:r>
                    <m:r>
                      <a:rPr lang="en-US" sz="3000" b="0" i="1" smtClean="0">
                        <a:latin typeface="Cambria Math" charset="0"/>
                      </a:rPr>
                      <m:t>𝑛</m:t>
                    </m:r>
                    <m:r>
                      <a:rPr lang="en-US" sz="3000" b="0" i="1" smtClean="0">
                        <a:latin typeface="Cambria Math" charset="0"/>
                      </a:rPr>
                      <m:t>+100</m:t>
                    </m:r>
                  </m:oMath>
                </a14:m>
                <a:r>
                  <a:rPr lang="en-US" sz="3000" dirty="0"/>
                  <a:t> is </a:t>
                </a:r>
                <a14:m>
                  <m:oMath xmlns:m="http://schemas.openxmlformats.org/officeDocument/2006/math">
                    <m:r>
                      <a:rPr lang="en-US" sz="3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3000" dirty="0"/>
                  <a:t> (find appropriate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sz="30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000" dirty="0"/>
                  <a:t>, </a:t>
                </a:r>
                <a:r>
                  <a:rPr lang="en-US" sz="3000" i="1" dirty="0"/>
                  <a:t>c)</a:t>
                </a:r>
                <a:endParaRPr lang="en-US" sz="3000" dirty="0"/>
              </a:p>
              <a:p>
                <a:pPr lvl="1"/>
                <a:r>
                  <a:rPr lang="en-US" sz="3000" b="0" dirty="0"/>
                  <a:t>For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  <m:r>
                      <a:rPr lang="en-US" sz="3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=3</m:t>
                    </m:r>
                  </m:oMath>
                </a14:m>
                <a:r>
                  <a:rPr lang="en-US" sz="3000" dirty="0"/>
                  <a:t>, </a:t>
                </a:r>
                <a:endParaRPr lang="en-US" sz="3000" b="0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:endParaRPr lang="en-US" sz="3000" b="0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charset="0"/>
                        </a:rPr>
                        <m:t>      3</m:t>
                      </m:r>
                      <m:sSup>
                        <m:s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3000" b="0" i="1" smtClean="0">
                          <a:latin typeface="Cambria Math" charset="0"/>
                        </a:rPr>
                        <m:t>−4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𝑛</m:t>
                      </m:r>
                      <m:r>
                        <a:rPr lang="en-US" sz="3000" b="0" i="1" smtClean="0">
                          <a:latin typeface="Cambria Math" charset="0"/>
                        </a:rPr>
                        <m:t>+100≤3</m:t>
                      </m:r>
                      <m:sSup>
                        <m:s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</a:rPr>
                        <m:t>⇔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𝑛</m:t>
                      </m:r>
                      <m:r>
                        <a:rPr lang="en-US" sz="3000" b="0" i="1" smtClean="0">
                          <a:latin typeface="Cambria Math" charset="0"/>
                        </a:rPr>
                        <m:t>≥25</m:t>
                      </m:r>
                    </m:oMath>
                    <m:oMath xmlns:m="http://schemas.openxmlformats.org/officeDocument/2006/math">
                      <m:r>
                        <a:rPr lang="en-US" sz="3000" i="1">
                          <a:latin typeface="Cambria Math" charset="0"/>
                        </a:rPr>
                        <m:t>⇒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=25</m:t>
                      </m:r>
                    </m:oMath>
                  </m:oMathPara>
                </a14:m>
                <a:endParaRPr lang="en-US" sz="3000" dirty="0">
                  <a:solidFill>
                    <a:srgbClr val="C00000"/>
                  </a:solidFill>
                </a:endParaRPr>
              </a:p>
              <a:p>
                <a:pPr marL="457200" lvl="1" indent="0">
                  <a:buNone/>
                </a:pPr>
                <a:endParaRPr lang="en-US" sz="3000" dirty="0">
                  <a:solidFill>
                    <a:srgbClr val="C00000"/>
                  </a:solidFill>
                </a:endParaRPr>
              </a:p>
              <a:p>
                <a:r>
                  <a:rPr lang="en-US" sz="3000" dirty="0">
                    <a:solidFill>
                      <a:schemeClr val="tx1"/>
                    </a:solidFill>
                  </a:rPr>
                  <a:t>We found a pair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𝑐</m:t>
                    </m:r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</a:rPr>
                  <a:t> so we are done</a:t>
                </a:r>
              </a:p>
              <a:p>
                <a:endParaRPr lang="en-US" sz="3000" dirty="0"/>
              </a:p>
              <a:p>
                <a:endParaRPr lang="en-US" sz="3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7905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Example of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c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Proof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3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−4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+100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(find appropriate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c)</a:t>
                </a:r>
                <a:endParaRPr lang="en-US" dirty="0"/>
              </a:p>
              <a:p>
                <a:pPr lvl="1"/>
                <a:r>
                  <a:rPr lang="en-US" b="0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3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−4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+100≤3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⇔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≥25⇒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=25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We found a pair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so we are done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3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−4</m:t>
                    </m:r>
                    <m:r>
                      <a:rPr lang="en-US" i="1">
                        <a:latin typeface="Cambria Math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</a:rPr>
                      <m:t>+1000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564910" y="4784223"/>
            <a:ext cx="1655805" cy="79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5" name="Rectangle 4"/>
          <p:cNvSpPr/>
          <p:nvPr/>
        </p:nvSpPr>
        <p:spPr>
          <a:xfrm>
            <a:off x="4902396" y="4771867"/>
            <a:ext cx="1863811" cy="7908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sp>
        <p:nvSpPr>
          <p:cNvPr id="6" name="Rectangle 5"/>
          <p:cNvSpPr/>
          <p:nvPr/>
        </p:nvSpPr>
        <p:spPr>
          <a:xfrm>
            <a:off x="7353005" y="4784223"/>
            <a:ext cx="1863811" cy="7908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Something Else</a:t>
            </a:r>
          </a:p>
        </p:txBody>
      </p:sp>
    </p:spTree>
    <p:extLst>
      <p:ext uri="{BB962C8B-B14F-4D97-AF65-F5344CB8AC3E}">
        <p14:creationId xmlns:p14="http://schemas.microsoft.com/office/powerpoint/2010/main" val="1318810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Example of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c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4534"/>
                <a:ext cx="10515600" cy="4351338"/>
              </a:xfrm>
            </p:spPr>
            <p:txBody>
              <a:bodyPr/>
              <a:lstStyle/>
              <a:p>
                <a:r>
                  <a:rPr lang="en-US" b="0" dirty="0"/>
                  <a:t>Proof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3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−4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+1000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(find appropriate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c)</a:t>
                </a:r>
                <a:endParaRPr lang="en-US" dirty="0"/>
              </a:p>
              <a:p>
                <a:pPr lvl="1"/>
                <a:r>
                  <a:rPr lang="en-US" b="0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3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−4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+100≤3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⇔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≥25⇒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=25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We found a pair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so we are done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3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−4</m:t>
                    </m:r>
                    <m:r>
                      <a:rPr lang="en-US" i="1">
                        <a:latin typeface="Cambria Math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</a:rPr>
                      <m:t>+1000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4534"/>
                <a:ext cx="10515600" cy="4351338"/>
              </a:xfrm>
              <a:blipFill rotWithShape="0">
                <a:blip r:embed="rId3"/>
                <a:stretch>
                  <a:fillRect l="-1043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564910" y="4784223"/>
            <a:ext cx="1655805" cy="79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5" name="Rectangle 4"/>
          <p:cNvSpPr/>
          <p:nvPr/>
        </p:nvSpPr>
        <p:spPr>
          <a:xfrm>
            <a:off x="4902396" y="4771867"/>
            <a:ext cx="1863811" cy="7908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sp>
        <p:nvSpPr>
          <p:cNvPr id="6" name="Rectangle 5"/>
          <p:cNvSpPr/>
          <p:nvPr/>
        </p:nvSpPr>
        <p:spPr>
          <a:xfrm>
            <a:off x="7353005" y="4784223"/>
            <a:ext cx="1863811" cy="7908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Something Else</a:t>
            </a:r>
          </a:p>
        </p:txBody>
      </p:sp>
      <p:sp>
        <p:nvSpPr>
          <p:cNvPr id="7" name="Oval 6"/>
          <p:cNvSpPr/>
          <p:nvPr/>
        </p:nvSpPr>
        <p:spPr>
          <a:xfrm>
            <a:off x="2564910" y="4700667"/>
            <a:ext cx="1669143" cy="9579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7388" y="5846266"/>
                <a:ext cx="9415654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600" b="0" dirty="0">
                    <a:solidFill>
                      <a:srgbClr val="FF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𝑐</m:t>
                    </m:r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=3,</m:t>
                    </m:r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3</m:t>
                    </m:r>
                    <m:sSup>
                      <m:sSupPr>
                        <m:ctrlP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600" i="1">
                        <a:solidFill>
                          <a:srgbClr val="FF0000"/>
                        </a:solidFill>
                        <a:latin typeface="Cambria Math" charset="0"/>
                      </a:rPr>
                      <m:t>−4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charset="0"/>
                      </a:rPr>
                      <m:t>+100≤3⋅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⇔3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−3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+4</m:t>
                    </m:r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 −100≥0</m:t>
                    </m:r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88" y="5846266"/>
                <a:ext cx="9415654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2137" t="-2424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068017" y="6289094"/>
                <a:ext cx="284524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rgbClr val="FF0000"/>
                    </a:solidFill>
                  </a:rPr>
                  <a:t>Valid for 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≥4</m:t>
                    </m:r>
                  </m:oMath>
                </a14:m>
                <a:endParaRPr lang="en-US" sz="2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017" y="6289094"/>
                <a:ext cx="2845240" cy="492443"/>
              </a:xfrm>
              <a:prstGeom prst="rect">
                <a:avLst/>
              </a:prstGeom>
              <a:blipFill rotWithShape="0">
                <a:blip r:embed="rId5"/>
                <a:stretch>
                  <a:fillRect l="-3854" t="-11250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5911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True, but stupid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i="1" smtClean="0">
                        <a:latin typeface="Cambria Math" charset="0"/>
                      </a:rPr>
                      <m:t>3</m:t>
                    </m:r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30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3000" i="1">
                        <a:latin typeface="Cambria Math" charset="0"/>
                      </a:rPr>
                      <m:t>−4</m:t>
                    </m:r>
                    <m:r>
                      <a:rPr lang="en-US" sz="3000" i="1">
                        <a:latin typeface="Cambria Math" charset="0"/>
                      </a:rPr>
                      <m:t>𝑛</m:t>
                    </m:r>
                    <m:r>
                      <a:rPr lang="en-US" sz="3000" i="1">
                        <a:latin typeface="Cambria Math" charset="0"/>
                      </a:rPr>
                      <m:t>+1000</m:t>
                    </m:r>
                  </m:oMath>
                </a14:m>
                <a:r>
                  <a:rPr lang="en-US" sz="3000" dirty="0"/>
                  <a:t> is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3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p>
                    </m:sSup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3000" dirty="0"/>
                  <a:t>:  Statement is true, but stupid!</a:t>
                </a:r>
              </a:p>
              <a:p>
                <a:pPr lvl="1"/>
                <a:r>
                  <a:rPr lang="en-US" sz="3000" dirty="0"/>
                  <a:t>Reason: We can </a:t>
                </a:r>
                <a:r>
                  <a:rPr lang="en-US" sz="3000" b="1" dirty="0"/>
                  <a:t>easily</a:t>
                </a:r>
                <a:r>
                  <a:rPr lang="en-US" sz="3000" dirty="0"/>
                  <a:t> make a </a:t>
                </a:r>
                <a:r>
                  <a:rPr lang="en-US" sz="3000" b="1" dirty="0">
                    <a:solidFill>
                      <a:srgbClr val="FF0000"/>
                    </a:solidFill>
                  </a:rPr>
                  <a:t>stronger</a:t>
                </a:r>
                <a:r>
                  <a:rPr lang="en-US" sz="3000" dirty="0">
                    <a:solidFill>
                      <a:srgbClr val="FF0000"/>
                    </a:solidFill>
                  </a:rPr>
                  <a:t> </a:t>
                </a:r>
                <a:r>
                  <a:rPr lang="en-US" sz="3000" dirty="0"/>
                  <a:t>statement. </a:t>
                </a:r>
                <a:r>
                  <a:rPr lang="en-US" sz="3000" dirty="0" err="1"/>
                  <a:t>E.g</a:t>
                </a:r>
                <a:r>
                  <a:rPr lang="en-US" sz="3000" dirty="0"/>
                  <a:t>:</a:t>
                </a:r>
                <a:endParaRPr lang="en-US" sz="3000" i="1" dirty="0">
                  <a:latin typeface="Cambria Math" charset="0"/>
                </a:endParaRPr>
              </a:p>
              <a:p>
                <a:pPr marL="457200" lvl="1" indent="0" algn="ctr">
                  <a:buNone/>
                </a:pPr>
                <a:endParaRPr lang="en-US" sz="3000" i="1" dirty="0">
                  <a:latin typeface="Cambria Math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3000" i="1">
                        <a:latin typeface="Cambria Math" charset="0"/>
                      </a:rPr>
                      <m:t>3</m:t>
                    </m:r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30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3000" i="1">
                        <a:latin typeface="Cambria Math" charset="0"/>
                      </a:rPr>
                      <m:t>−4</m:t>
                    </m:r>
                    <m:r>
                      <a:rPr lang="en-US" sz="3000" i="1">
                        <a:latin typeface="Cambria Math" charset="0"/>
                      </a:rPr>
                      <m:t>𝑛</m:t>
                    </m:r>
                    <m:r>
                      <a:rPr lang="en-US" sz="3000" i="1">
                        <a:latin typeface="Cambria Math" charset="0"/>
                      </a:rPr>
                      <m:t>+1000</m:t>
                    </m:r>
                  </m:oMath>
                </a14:m>
                <a:r>
                  <a:rPr lang="en-US" sz="3000" dirty="0"/>
                  <a:t> is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30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3000" dirty="0"/>
              </a:p>
              <a:p>
                <a:pPr lvl="1"/>
                <a:endParaRPr lang="en-US" sz="3000" dirty="0"/>
              </a:p>
              <a:p>
                <a:pPr lvl="1"/>
                <a:r>
                  <a:rPr lang="en-US" sz="3000" dirty="0"/>
                  <a:t>Here by </a:t>
                </a:r>
                <a:r>
                  <a:rPr lang="en-US" sz="3000" b="1" dirty="0">
                    <a:solidFill>
                      <a:srgbClr val="FF0000"/>
                    </a:solidFill>
                  </a:rPr>
                  <a:t>stronger </a:t>
                </a:r>
                <a:r>
                  <a:rPr lang="en-US" sz="3000" dirty="0"/>
                  <a:t>we mean “more accurate”, or “tighter”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886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Polynomials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6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−4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−3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+1000</m:t>
                    </m:r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1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340111" y="1690688"/>
            <a:ext cx="1251756" cy="64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and interesting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8897305" y="1690686"/>
            <a:ext cx="1256957" cy="641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but Stupid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59700" y="1690686"/>
            <a:ext cx="1399109" cy="5954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818495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Polynomials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6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−4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−3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+1000</m:t>
                    </m:r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𝐹</m:t>
                    </m:r>
                  </m:oMath>
                </a14:m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1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340111" y="1690688"/>
            <a:ext cx="1251756" cy="64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and interesting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8897305" y="1690686"/>
            <a:ext cx="1256957" cy="641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but Stupid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59700" y="1690686"/>
            <a:ext cx="1399109" cy="5954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687469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Polynomials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6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−4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−3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+1000</m:t>
                    </m:r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𝐹</m:t>
                    </m:r>
                  </m:oMath>
                </a14:m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6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−4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−3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+1000</m:t>
                    </m:r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.9</m:t>
                        </m:r>
                      </m:sup>
                    </m:sSup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1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340111" y="1690688"/>
            <a:ext cx="1251756" cy="64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and interesting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8897305" y="1690686"/>
            <a:ext cx="1256957" cy="641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but Stupid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59700" y="1690686"/>
            <a:ext cx="1399109" cy="5954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980962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Polynomials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6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−4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−3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+1000</m:t>
                    </m:r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𝐹</m:t>
                    </m:r>
                  </m:oMath>
                </a14:m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6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−4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−3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+1000</m:t>
                    </m:r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.9</m:t>
                        </m:r>
                      </m:sup>
                    </m:sSup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𝐹</m:t>
                    </m:r>
                  </m:oMath>
                </a14:m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1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340111" y="1690688"/>
            <a:ext cx="1251756" cy="64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and interesting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8897305" y="1690686"/>
            <a:ext cx="1256957" cy="641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but Stupid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59700" y="1690686"/>
            <a:ext cx="1399109" cy="5954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795258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Polynomials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6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−4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−3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+1000</m:t>
                    </m:r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𝐹</m:t>
                    </m:r>
                  </m:oMath>
                </a14:m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6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−4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−3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+1000</m:t>
                    </m:r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.9</m:t>
                        </m:r>
                      </m:sup>
                    </m:sSup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𝐹</m:t>
                    </m:r>
                  </m:oMath>
                </a14:m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6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−4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−3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+1000</m:t>
                    </m:r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5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1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340111" y="1690688"/>
            <a:ext cx="1251756" cy="64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and interesting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8897305" y="1690686"/>
            <a:ext cx="1256957" cy="641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but Stupid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59700" y="1690686"/>
            <a:ext cx="1399109" cy="5954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797384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47ECC-9DCC-4BE2-84A0-AE56137D1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Logistics / Reminders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889FD-30B7-49CD-AAE1-EAB071549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grades for graded assignments on ELMS.</a:t>
            </a:r>
          </a:p>
          <a:p>
            <a:pPr lvl="1"/>
            <a:r>
              <a:rPr lang="en-US" dirty="0"/>
              <a:t>Stats in yesterday night’s announcement.</a:t>
            </a:r>
          </a:p>
          <a:p>
            <a:r>
              <a:rPr lang="en-US" dirty="0"/>
              <a:t>HW 06 posted yesterday!</a:t>
            </a:r>
          </a:p>
          <a:p>
            <a:pPr lvl="1"/>
            <a:r>
              <a:rPr lang="en-US" dirty="0"/>
              <a:t>Quite long; please begin asap!</a:t>
            </a:r>
          </a:p>
          <a:p>
            <a:r>
              <a:rPr lang="en-US" dirty="0"/>
              <a:t>Today: Big-Oh notation.</a:t>
            </a:r>
          </a:p>
          <a:p>
            <a:r>
              <a:rPr lang="en-US" dirty="0"/>
              <a:t>Thursday: intro to proofs</a:t>
            </a:r>
          </a:p>
        </p:txBody>
      </p:sp>
    </p:spTree>
    <p:extLst>
      <p:ext uri="{BB962C8B-B14F-4D97-AF65-F5344CB8AC3E}">
        <p14:creationId xmlns:p14="http://schemas.microsoft.com/office/powerpoint/2010/main" val="1780282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Polynomials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6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−4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−3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+1000</m:t>
                    </m:r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𝐹</m:t>
                    </m:r>
                  </m:oMath>
                </a14:m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6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−4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−3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+1000</m:t>
                    </m:r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.9</m:t>
                        </m:r>
                      </m:sup>
                    </m:sSup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𝐹</m:t>
                    </m:r>
                  </m:oMath>
                </a14:m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6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−4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−3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+1000</m:t>
                    </m:r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5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/>
                  <a:t> </a:t>
                </a:r>
                <a:r>
                  <a:rPr lang="en-US" sz="2800" i="1" dirty="0">
                    <a:solidFill>
                      <a:srgbClr val="0070C0"/>
                    </a:solidFill>
                  </a:rPr>
                  <a:t>T A I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1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340111" y="1690688"/>
            <a:ext cx="1251756" cy="64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and interesting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8897305" y="1690686"/>
            <a:ext cx="1256957" cy="641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but Stupid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59700" y="1690686"/>
            <a:ext cx="1399109" cy="5954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611308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Polynomials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6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−4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−3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+1000</m:t>
                    </m:r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𝐹</m:t>
                    </m:r>
                  </m:oMath>
                </a14:m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6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−4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−3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+1000</m:t>
                    </m:r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.9</m:t>
                        </m:r>
                      </m:sup>
                    </m:sSup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𝐹</m:t>
                    </m:r>
                  </m:oMath>
                </a14:m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6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−4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−3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+1000</m:t>
                    </m:r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5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/>
                  <a:t> </a:t>
                </a:r>
                <a:r>
                  <a:rPr lang="en-US" sz="2800" i="1" dirty="0">
                    <a:solidFill>
                      <a:srgbClr val="0070C0"/>
                    </a:solidFill>
                  </a:rPr>
                  <a:t>T A I</a:t>
                </a: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6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−4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−3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+1000</m:t>
                    </m:r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5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.1</m:t>
                        </m:r>
                      </m:sup>
                    </m:sSup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1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340111" y="1690688"/>
            <a:ext cx="1251756" cy="64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and interesting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8897305" y="1690686"/>
            <a:ext cx="1256957" cy="641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but Stupid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59700" y="1690686"/>
            <a:ext cx="1399109" cy="5954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341670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Polynomials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6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−4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−3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+1000</m:t>
                    </m:r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𝐹</m:t>
                    </m:r>
                  </m:oMath>
                </a14:m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6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−4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−3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+1000</m:t>
                    </m:r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.9</m:t>
                        </m:r>
                      </m:sup>
                    </m:sSup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𝐹</m:t>
                    </m:r>
                  </m:oMath>
                </a14:m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6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−4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−3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+1000</m:t>
                    </m:r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5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/>
                  <a:t> </a:t>
                </a:r>
                <a:r>
                  <a:rPr lang="en-US" sz="2800" i="1" dirty="0">
                    <a:solidFill>
                      <a:srgbClr val="0070C0"/>
                    </a:solidFill>
                  </a:rPr>
                  <a:t>T A I</a:t>
                </a: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6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−4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−3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+1000</m:t>
                    </m:r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5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.1</m:t>
                        </m:r>
                      </m:sup>
                    </m:sSup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6"/>
                    </a:solidFill>
                  </a:rPr>
                  <a:t>T B S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1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340111" y="1690688"/>
            <a:ext cx="1251756" cy="64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and interesting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8897305" y="1690686"/>
            <a:ext cx="1256957" cy="641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but Stupid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59700" y="1690686"/>
            <a:ext cx="1399109" cy="5954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331609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Polynomial vs Exponential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1600" y="1825625"/>
                <a:ext cx="112522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600" y="1825625"/>
                <a:ext cx="11252200" cy="4351338"/>
              </a:xfrm>
              <a:blipFill rotWithShape="0">
                <a:blip r:embed="rId2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443665" y="1201835"/>
            <a:ext cx="1399109" cy="64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and interesting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0457150" y="2059835"/>
            <a:ext cx="1385625" cy="641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but Stupid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43666" y="2917837"/>
            <a:ext cx="1399109" cy="5954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False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3339072"/>
                  </p:ext>
                </p:extLst>
              </p:nvPr>
            </p:nvGraphicFramePr>
            <p:xfrm>
              <a:off x="3149600" y="1522737"/>
              <a:ext cx="7163436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462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23668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7212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19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98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is-IS" sz="1800" kern="12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10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0" kern="12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is-IS" sz="1800" kern="12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000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0" kern="12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is-IS" sz="1800" kern="12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000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0" kern="12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is-IS" sz="1800" kern="12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000</m:t>
                                </m:r>
                              </m:oMath>
                            </m:oMathPara>
                          </a14:m>
                          <a:endParaRPr lang="is-IS" sz="1800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1,024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98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i-FI" sz="1800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10,240,000,000,000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1800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1,048,576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98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1800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590,490,000,000,000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1800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1,073,741,824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98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40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1800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10,485,760,000,000,000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1800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1,099,511,627,776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987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is-IS" sz="1800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is-IS" sz="1800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3339072"/>
                  </p:ext>
                </p:extLst>
              </p:nvPr>
            </p:nvGraphicFramePr>
            <p:xfrm>
              <a:off x="3149600" y="1522737"/>
              <a:ext cx="7163436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4629"/>
                    <a:gridCol w="3236686"/>
                    <a:gridCol w="2272121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68" t="-1667" r="-33308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1412" t="-1667" r="-70621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5550" t="-1667" r="-536" b="-5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  <a:endParaRPr lang="en-US" sz="18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1412" t="-101667" r="-70621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1,024</a:t>
                          </a:r>
                          <a:endParaRPr lang="en-US" sz="18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20</a:t>
                          </a:r>
                          <a:endParaRPr lang="en-US" sz="18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i-FI" sz="1800" kern="120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10,240,000,000,000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1800" kern="120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1,048,576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  <a:endParaRPr lang="en-US" sz="18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1800" kern="120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590,490,000,000,000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1800" kern="120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1,073,741,824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40</a:t>
                          </a:r>
                          <a:endParaRPr lang="en-US" sz="18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1800" kern="120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10,485,760,000,000,000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1800" kern="120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1,099,511,627,776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68" t="-503333" r="-333088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1412" t="-503333" r="-70621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5550" t="-503333" r="-536" b="-33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02378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Polynomial vs Exponential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Can prove by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Induction</a:t>
                </a:r>
                <a:r>
                  <a:rPr lang="en-US" dirty="0"/>
                  <a:t> (messy because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dirty="0"/>
                  <a:t> term)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Calculus</a:t>
                </a:r>
                <a:r>
                  <a:rPr lang="en-US" dirty="0"/>
                  <a:t> (next slide)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443665" y="1201835"/>
            <a:ext cx="1399109" cy="64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and interesting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0457150" y="2059835"/>
            <a:ext cx="1385625" cy="641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but Stupid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43666" y="2917837"/>
            <a:ext cx="1399109" cy="5954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False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3339072"/>
                  </p:ext>
                </p:extLst>
              </p:nvPr>
            </p:nvGraphicFramePr>
            <p:xfrm>
              <a:off x="3149600" y="1522737"/>
              <a:ext cx="7163436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462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23668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7212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19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98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is-IS" sz="1800" kern="12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10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0" kern="12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is-IS" sz="1800" kern="12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000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0" kern="12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is-IS" sz="1800" kern="12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000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0" kern="12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is-IS" sz="1800" kern="120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000</m:t>
                                </m:r>
                              </m:oMath>
                            </m:oMathPara>
                          </a14:m>
                          <a:endParaRPr lang="is-IS" sz="1800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1,024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98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i-FI" sz="1800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10,240,000,000,000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1800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1,048,576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98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1800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590,490,000,000,000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1800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1,073,741,824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98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40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1800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10,485,760,000,000,000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1800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1,099,511,627,776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987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is-IS" sz="1800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is-IS" sz="1800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3339072"/>
                  </p:ext>
                </p:extLst>
              </p:nvPr>
            </p:nvGraphicFramePr>
            <p:xfrm>
              <a:off x="3149600" y="1522737"/>
              <a:ext cx="7163436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4629"/>
                    <a:gridCol w="3236686"/>
                    <a:gridCol w="2272121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68" t="-1667" r="-333088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1412" t="-1667" r="-70621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5550" t="-1667" r="-536" b="-5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  <a:endParaRPr lang="en-US" sz="18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1412" t="-101667" r="-70621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1,024</a:t>
                          </a:r>
                          <a:endParaRPr lang="en-US" sz="18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20</a:t>
                          </a:r>
                          <a:endParaRPr lang="en-US" sz="18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i-FI" sz="1800" kern="120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10,240,000,000,000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1800" kern="120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1,048,576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30</a:t>
                          </a:r>
                          <a:endParaRPr lang="en-US" sz="18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1800" kern="120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590,490,000,000,000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1800" kern="120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1,073,741,824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40</a:t>
                          </a:r>
                          <a:endParaRPr lang="en-US" sz="18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1800" kern="120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10,485,760,000,000,000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1800" kern="120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1,099,511,627,776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68" t="-503333" r="-333088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1412" t="-503333" r="-70621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5550" t="-503333" r="-536" b="-33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Oval 7"/>
          <p:cNvSpPr/>
          <p:nvPr/>
        </p:nvSpPr>
        <p:spPr>
          <a:xfrm>
            <a:off x="10315390" y="1043765"/>
            <a:ext cx="1669143" cy="9579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160657" y="3933493"/>
                <a:ext cx="368211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070C0"/>
                    </a:solidFill>
                  </a:rPr>
                  <a:t>For c =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≥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𝟓𝟗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OR</a:t>
                </a:r>
              </a:p>
              <a:p>
                <a:r>
                  <a:rPr lang="en-US" sz="2400" b="1" dirty="0">
                    <a:solidFill>
                      <a:srgbClr val="0070C0"/>
                    </a:solidFill>
                  </a:rPr>
                  <a:t>For c = 10,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𝒏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𝟎</m:t>
                        </m:r>
                      </m:sub>
                    </m:sSub>
                    <m:r>
                      <a:rPr lang="en-US" sz="2400" b="1" i="1">
                        <a:solidFill>
                          <a:srgbClr val="0070C0"/>
                        </a:solidFill>
                        <a:latin typeface="Cambria Math" charset="0"/>
                      </a:rPr>
                      <m:t>≥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charset="0"/>
                      </a:rPr>
                      <m:t>𝟓𝟓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OR</a:t>
                </a:r>
                <a:r>
                  <a:rPr lang="mr-IN" sz="2400" b="1" dirty="0">
                    <a:solidFill>
                      <a:srgbClr val="0070C0"/>
                    </a:solidFill>
                  </a:rPr>
                  <a:t>…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657" y="3933493"/>
                <a:ext cx="3682117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2649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6369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Proof by calculus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  <m:r>
                      <a:rPr lang="en-US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10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⇔10⋅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⇔10&lt; 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By L’ Hospital's Rule,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e>
                        </m:func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↦+∞</m:t>
                    </m:r>
                  </m:oMath>
                </a14:m>
                <a:r>
                  <a:rPr lang="en-US" dirty="0"/>
                  <a:t>, therefore this inequality is true.</a:t>
                </a:r>
              </a:p>
              <a:p>
                <a:r>
                  <a:rPr lang="en-US" dirty="0"/>
                  <a:t>For which choices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and above? </a:t>
                </a:r>
                <a:r>
                  <a:rPr lang="en-US" dirty="0">
                    <a:solidFill>
                      <a:srgbClr val="7030A0"/>
                    </a:solidFill>
                  </a:rPr>
                  <a:t>We don’t tell you. </a:t>
                </a:r>
                <a:r>
                  <a:rPr lang="en-US" dirty="0"/>
                  <a:t>The only thing we tell you is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10&lt; 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at some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sz="3000" dirty="0"/>
                  <a:t>An example of a </a:t>
                </a:r>
                <a:r>
                  <a:rPr lang="en-US" sz="3000" b="1" dirty="0">
                    <a:solidFill>
                      <a:srgbClr val="0070C0"/>
                    </a:solidFill>
                  </a:rPr>
                  <a:t>non-constructive proof of existence: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∃</m:t>
                    </m:r>
                    <m:sSub>
                      <m:sSubPr>
                        <m:ctrlPr>
                          <a:rPr lang="en-US" sz="3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000" dirty="0">
                    <a:solidFill>
                      <a:schemeClr val="accent6"/>
                    </a:solidFill>
                  </a:rPr>
                  <a:t> </a:t>
                </a:r>
                <a:r>
                  <a:rPr lang="en-US" sz="3000" dirty="0"/>
                  <a:t>such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∀</m:t>
                        </m:r>
                        <m:r>
                          <a:rPr lang="en-US" sz="30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30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sz="3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3000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[</m:t>
                    </m:r>
                    <m:sSup>
                      <m:sSupPr>
                        <m:ctrlPr>
                          <a:rPr lang="en-US" sz="3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30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10</m:t>
                        </m:r>
                      </m:sup>
                    </m:sSup>
                    <m:r>
                      <a:rPr lang="en-US" sz="3000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&lt;</m:t>
                    </m:r>
                    <m:sSup>
                      <m:sSupPr>
                        <m:ctrlPr>
                          <a:rPr lang="en-US" sz="3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sz="30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3000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3000" dirty="0"/>
                  <a:t>: </a:t>
                </a:r>
                <a:r>
                  <a:rPr lang="en-US" sz="3000" dirty="0">
                    <a:solidFill>
                      <a:srgbClr val="FF0000"/>
                    </a:solidFill>
                  </a:rPr>
                  <a:t>we do not tell you which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000" dirty="0">
                    <a:solidFill>
                      <a:srgbClr val="FF0000"/>
                    </a:solidFill>
                  </a:rPr>
                  <a:t> is nor do we give an algorithm that constructs it!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163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322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Polynomial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∈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≥1</m:t>
                        </m:r>
                      </m:sup>
                    </m:sSup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. The following hold</a:t>
                </a:r>
                <a:r>
                  <a:rPr lang="en-US" b="1" dirty="0">
                    <a:solidFill>
                      <a:srgbClr val="7030A0"/>
                    </a:solidFill>
                  </a:rPr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0" dirty="0"/>
                  <a:t>Any polynomial of degree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(True and Interesting)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(True but stupid)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i="1" dirty="0">
                    <a:solidFill>
                      <a:schemeClr val="accent2">
                        <a:lumMod val="75000"/>
                      </a:schemeClr>
                    </a:solidFill>
                  </a:rPr>
                  <a:t>(for b &gt; 1)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Note: The above holds even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ℚ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&gt;0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!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6769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b="0" i="0" dirty="0">
                    <a:latin typeface="+mj-lt"/>
                  </a:rPr>
                  <a:t> </a:t>
                </a:r>
                <a:r>
                  <a:rPr lang="en-US" b="0" i="0" dirty="0"/>
                  <a:t>is</a:t>
                </a:r>
                <a:r>
                  <a:rPr lang="en-US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20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443665" y="1201835"/>
            <a:ext cx="1399109" cy="64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and interesting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0457150" y="2059835"/>
            <a:ext cx="1385625" cy="641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but Stupid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43666" y="2917837"/>
            <a:ext cx="1399109" cy="5954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372033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825625"/>
                <a:ext cx="1188720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log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20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Let’s pick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  <m:r>
                      <a:rPr lang="en-US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and solve through Calculus like before: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log</m:t>
                          </m:r>
                        </m:e>
                        <m: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3</m:t>
                              </m:r>
                            </m:sup>
                          </m:sSup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20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⇔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log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log</m:t>
                          </m:r>
                        </m:e>
                        <m: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3</m:t>
                              </m:r>
                            </m:sup>
                          </m:sSup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)&lt;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log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20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⇔</m:t>
                      </m:r>
                    </m:oMath>
                  </m:oMathPara>
                </a14:m>
                <a:endParaRPr lang="en-US" sz="2400" b="0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:endParaRPr lang="en-US" sz="2400" b="0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log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log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n</m:t>
                          </m:r>
                        </m:e>
                      </m:d>
                      <m:r>
                        <a:rPr lang="en-US" sz="2400" b="0" i="0" smtClean="0">
                          <a:latin typeface="Cambria Math" charset="0"/>
                        </a:rPr>
                        <m:t>&lt;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log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20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⇔20∗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&lt;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log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log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log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mr-IN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↦+∞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mr-IN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log</m:t>
                            </m:r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log</m:t>
                            </m:r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log</m:t>
                            </m:r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)</m:t>
                            </m:r>
                          </m:den>
                        </m:f>
                      </m:e>
                    </m:func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=+∞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sz="2400" dirty="0"/>
                  <a:t>(convince yourselves), so the above inequality holds.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825625"/>
                <a:ext cx="11887200" cy="4351338"/>
              </a:xfrm>
              <a:blipFill rotWithShape="0">
                <a:blip r:embed="rId3"/>
                <a:stretch>
                  <a:fillRect l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443665" y="1201835"/>
            <a:ext cx="1399109" cy="64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and interesting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0457150" y="2059835"/>
            <a:ext cx="1385625" cy="6418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 but Stupid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43666" y="2917837"/>
            <a:ext cx="1399109" cy="5954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False</a:t>
            </a:r>
          </a:p>
        </p:txBody>
      </p:sp>
      <p:sp>
        <p:nvSpPr>
          <p:cNvPr id="7" name="Oval 6"/>
          <p:cNvSpPr/>
          <p:nvPr/>
        </p:nvSpPr>
        <p:spPr>
          <a:xfrm>
            <a:off x="10315390" y="1043765"/>
            <a:ext cx="1669143" cy="9579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5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Let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𝑏</m:t>
                    </m:r>
                    <m:r>
                      <a:rPr lang="en-US" sz="3600" b="0" i="1" smtClean="0">
                        <a:latin typeface="Cambria Math" charset="0"/>
                      </a:rPr>
                      <m:t>∈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&gt;0.</m:t>
                    </m:r>
                  </m:oMath>
                </a14:m>
                <a:r>
                  <a:rPr lang="en-US" sz="3600" dirty="0"/>
                  <a:t> Then:</a:t>
                </a:r>
              </a:p>
              <a:p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3600" b="0" i="1" smtClean="0">
                                <a:latin typeface="Cambria Math" charset="0"/>
                              </a:rPr>
                              <m:t>𝑎</m:t>
                            </m:r>
                          </m:sup>
                        </m:sSup>
                      </m:fName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3600" dirty="0"/>
                  <a:t> is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sup>
                        </m:sSup>
                      </m:e>
                    </m:d>
                  </m:oMath>
                </a14:m>
                <a:endParaRPr lang="en-US" sz="3600" b="0" dirty="0">
                  <a:ea typeface="Cambria Math" charset="0"/>
                  <a:cs typeface="Cambria Math" charset="0"/>
                </a:endParaRPr>
              </a:p>
              <a:p>
                <a:pPr marL="0" indent="0" algn="ctr">
                  <a:buNone/>
                </a:pPr>
                <a:endParaRPr lang="en-US" sz="3600" dirty="0"/>
              </a:p>
              <a:p>
                <a:r>
                  <a:rPr lang="en-US" sz="3600" dirty="0"/>
                  <a:t>If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en-US" sz="3600" b="0" i="1" smtClean="0">
                        <a:latin typeface="Cambria Math" charset="0"/>
                      </a:rPr>
                      <m:t>≤</m:t>
                    </m:r>
                    <m:r>
                      <a:rPr lang="en-US" sz="3600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3600" dirty="0"/>
                  <a:t>,</a:t>
                </a:r>
              </a:p>
              <a:p>
                <a:pPr marL="0" indent="0" algn="ctr">
                  <a:buNone/>
                </a:pP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3600" i="1">
                                <a:latin typeface="Cambria Math" charset="0"/>
                              </a:rPr>
                              <m:t>𝑎</m:t>
                            </m:r>
                          </m:sup>
                        </m:sSup>
                      </m:fName>
                      <m:e>
                        <m:r>
                          <a:rPr lang="en-US" sz="3600" i="1">
                            <a:latin typeface="Cambria Math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3600" dirty="0"/>
                  <a:t> is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sup>
                        </m:sSup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3600" dirty="0">
                  <a:ea typeface="Cambria Math" charset="0"/>
                  <a:cs typeface="Cambria Math" charset="0"/>
                </a:endParaRPr>
              </a:p>
              <a:p>
                <a:pPr marL="0" indent="0" algn="ctr">
                  <a:buNone/>
                </a:pP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2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5191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loop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for(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1 to n)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for(j=1 to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print “Hello”;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How fast will this run (as a function of n?)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19881" y="4798737"/>
                <a:ext cx="1655805" cy="7908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Roughly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steps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881" y="4798737"/>
                <a:ext cx="1655805" cy="790833"/>
              </a:xfrm>
              <a:prstGeom prst="rect">
                <a:avLst/>
              </a:prstGeom>
              <a:blipFill rotWithShape="0">
                <a:blip r:embed="rId2"/>
                <a:stretch>
                  <a:fillRect l="-2555" r="-25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57367" y="4786381"/>
                <a:ext cx="1863811" cy="79083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Roughly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steps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367" y="4786381"/>
                <a:ext cx="1863811" cy="790833"/>
              </a:xfrm>
              <a:prstGeom prst="rect">
                <a:avLst/>
              </a:prstGeom>
              <a:blipFill rotWithShape="0">
                <a:blip r:embed="rId3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194853" y="4749310"/>
                <a:ext cx="1948120" cy="84026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Roughly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𝑛</m:t>
                    </m:r>
                    <m:r>
                      <a:rPr lang="en-US" b="0" i="1" dirty="0" smtClean="0">
                        <a:latin typeface="Cambria Math" charset="0"/>
                      </a:rPr>
                      <m:t>⋅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/>
                  <a:t> steps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853" y="4749310"/>
                <a:ext cx="1948120" cy="840260"/>
              </a:xfrm>
              <a:prstGeom prst="rect">
                <a:avLst/>
              </a:prstGeom>
              <a:blipFill>
                <a:blip r:embed="rId4"/>
                <a:stretch>
                  <a:fillRect l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8386118" y="4749310"/>
            <a:ext cx="1863811" cy="7908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Something Else</a:t>
            </a:r>
          </a:p>
        </p:txBody>
      </p:sp>
    </p:spTree>
    <p:extLst>
      <p:ext uri="{BB962C8B-B14F-4D97-AF65-F5344CB8AC3E}">
        <p14:creationId xmlns:p14="http://schemas.microsoft.com/office/powerpoint/2010/main" val="378080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Let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𝑏</m:t>
                    </m:r>
                    <m:r>
                      <a:rPr lang="en-US" sz="3600" b="0" i="1" smtClean="0">
                        <a:latin typeface="Cambria Math" charset="0"/>
                      </a:rPr>
                      <m:t>∈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&gt;0.</m:t>
                    </m:r>
                  </m:oMath>
                </a14:m>
                <a:r>
                  <a:rPr lang="en-US" sz="3600" dirty="0"/>
                  <a:t> Then:</a:t>
                </a:r>
              </a:p>
              <a:p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3600" b="0" i="1" smtClean="0">
                                <a:latin typeface="Cambria Math" charset="0"/>
                              </a:rPr>
                              <m:t>𝑎</m:t>
                            </m:r>
                          </m:sup>
                        </m:sSup>
                      </m:fName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3600" dirty="0"/>
                  <a:t> is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sup>
                        </m:sSup>
                      </m:e>
                    </m:d>
                  </m:oMath>
                </a14:m>
                <a:endParaRPr lang="en-US" sz="3600" b="0" dirty="0">
                  <a:ea typeface="Cambria Math" charset="0"/>
                  <a:cs typeface="Cambria Math" charset="0"/>
                </a:endParaRPr>
              </a:p>
              <a:p>
                <a:pPr marL="0" indent="0" algn="ctr">
                  <a:buNone/>
                </a:pPr>
                <a:endParaRPr lang="en-US" sz="3600" dirty="0"/>
              </a:p>
              <a:p>
                <a:r>
                  <a:rPr lang="en-US" sz="3600" dirty="0"/>
                  <a:t>If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en-US" sz="3600" b="0" i="1" smtClean="0">
                        <a:latin typeface="Cambria Math" charset="0"/>
                      </a:rPr>
                      <m:t>≤</m:t>
                    </m:r>
                    <m:r>
                      <a:rPr lang="en-US" sz="3600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3600" dirty="0"/>
                  <a:t>,</a:t>
                </a:r>
              </a:p>
              <a:p>
                <a:pPr marL="0" indent="0" algn="ctr">
                  <a:buNone/>
                </a:pP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3600" i="1">
                                <a:latin typeface="Cambria Math" charset="0"/>
                              </a:rPr>
                              <m:t>𝑎</m:t>
                            </m:r>
                          </m:sup>
                        </m:sSup>
                      </m:fName>
                      <m:e>
                        <m:r>
                          <a:rPr lang="en-US" sz="3600" i="1">
                            <a:latin typeface="Cambria Math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3600" dirty="0"/>
                  <a:t> is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sup>
                        </m:sSup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3600" dirty="0">
                  <a:ea typeface="Cambria Math" charset="0"/>
                  <a:cs typeface="Cambria Math" charset="0"/>
                </a:endParaRPr>
              </a:p>
              <a:p>
                <a:pPr marL="0" indent="0" algn="ctr">
                  <a:buNone/>
                </a:pP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2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822724" y="3555018"/>
                <a:ext cx="2421925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rgbClr val="FF0000"/>
                    </a:solidFill>
                  </a:rPr>
                  <a:t>Could also work for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𝑎</m:t>
                    </m:r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ℚ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≥0</m:t>
                        </m:r>
                      </m:sup>
                    </m:sSup>
                  </m:oMath>
                </a14:m>
                <a:endParaRPr lang="en-US" sz="2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2724" y="3555018"/>
                <a:ext cx="2421925" cy="892552"/>
              </a:xfrm>
              <a:prstGeom prst="rect">
                <a:avLst/>
              </a:prstGeom>
              <a:blipFill rotWithShape="0">
                <a:blip r:embed="rId3"/>
                <a:stretch>
                  <a:fillRect l="-4523" t="-5442" r="-3266" b="-17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532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b="0" dirty="0">
                    <a:ea typeface="Cambria Math" charset="0"/>
                    <a:cs typeface="Cambria Math" charset="0"/>
                  </a:rPr>
                  <a:t>“Big-Omega” notation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⋅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Let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𝑛</m:t>
                    </m:r>
                    <m:r>
                      <a:rPr lang="en-US" sz="3600" b="0" i="1" smtClean="0">
                        <a:latin typeface="Cambria Math" charset="0"/>
                      </a:rPr>
                      <m:t>∈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sz="3600" dirty="0"/>
                  <a:t>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, </m:t>
                    </m:r>
                    <m:r>
                      <a:rPr lang="en-US" sz="3600" b="0" i="1" smtClean="0">
                        <a:latin typeface="Cambria Math" charset="0"/>
                      </a:rPr>
                      <m:t>𝑔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𝑛</m:t>
                    </m:r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600" dirty="0"/>
                  <a:t> be functions. Then, </a:t>
                </a:r>
              </a:p>
              <a:p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  <m:r>
                      <a:rPr lang="en-US" sz="3600" b="0" i="1" smtClean="0">
                        <a:latin typeface="Cambria Math" charset="0"/>
                      </a:rPr>
                      <m:t>𝛺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⇔</m:t>
                    </m:r>
                    <m:r>
                      <a:rPr lang="en-US" sz="3600" b="0" i="1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36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360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62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3124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b="0" dirty="0">
                    <a:ea typeface="Cambria Math" charset="0"/>
                    <a:cs typeface="Cambria Math" charset="0"/>
                  </a:rPr>
                  <a:t>“Big-Omega” notation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⋅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Let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𝑛</m:t>
                    </m:r>
                    <m:r>
                      <a:rPr lang="en-US" sz="3600" b="0" i="1" smtClean="0">
                        <a:latin typeface="Cambria Math" charset="0"/>
                      </a:rPr>
                      <m:t>∈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sz="3600" dirty="0"/>
                  <a:t>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, </m:t>
                    </m:r>
                    <m:r>
                      <a:rPr lang="en-US" sz="3600" b="0" i="1" smtClean="0">
                        <a:latin typeface="Cambria Math" charset="0"/>
                      </a:rPr>
                      <m:t>𝑔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</a:rPr>
                      <m:t>𝑛</m:t>
                    </m:r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600" dirty="0"/>
                  <a:t> be functions. Then, </a:t>
                </a:r>
              </a:p>
              <a:p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  <m:r>
                      <a:rPr lang="en-US" sz="3600" b="0" i="1" smtClean="0">
                        <a:latin typeface="Cambria Math" charset="0"/>
                      </a:rPr>
                      <m:t>𝛺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⇔</m:t>
                    </m:r>
                    <m:r>
                      <a:rPr lang="en-US" sz="3600" b="0" i="1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36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360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62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Elbow Connector 4"/>
          <p:cNvCxnSpPr/>
          <p:nvPr/>
        </p:nvCxnSpPr>
        <p:spPr>
          <a:xfrm flipV="1">
            <a:off x="8374743" y="504708"/>
            <a:ext cx="1857828" cy="264551"/>
          </a:xfrm>
          <a:prstGeom prst="bentConnector3">
            <a:avLst>
              <a:gd name="adj1" fmla="val -156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232571" y="246970"/>
            <a:ext cx="2061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LaTeX</a:t>
            </a:r>
            <a:r>
              <a:rPr lang="en-US" dirty="0">
                <a:solidFill>
                  <a:srgbClr val="C00000"/>
                </a:solidFill>
              </a:rPr>
              <a:t>: \</a:t>
            </a:r>
            <a:r>
              <a:rPr lang="en-US" dirty="0" err="1">
                <a:solidFill>
                  <a:srgbClr val="C00000"/>
                </a:solidFill>
              </a:rPr>
              <a:t>mathcal</a:t>
            </a:r>
            <a:r>
              <a:rPr lang="en-US" dirty="0">
                <a:solidFill>
                  <a:srgbClr val="C00000"/>
                </a:solidFill>
              </a:rPr>
              <a:t>{\Omega}</a:t>
            </a:r>
          </a:p>
        </p:txBody>
      </p:sp>
    </p:spTree>
    <p:extLst>
      <p:ext uri="{BB962C8B-B14F-4D97-AF65-F5344CB8AC3E}">
        <p14:creationId xmlns:p14="http://schemas.microsoft.com/office/powerpoint/2010/main" val="1548903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Polynomial Summary (</a:t>
            </a:r>
            <a:r>
              <a:rPr lang="el-GR" i="1" dirty="0">
                <a:latin typeface="Cambria Math" charset="0"/>
                <a:ea typeface="Cambria Math" charset="0"/>
                <a:cs typeface="Cambria Math" charset="0"/>
              </a:rPr>
              <a:t>Ω</a:t>
            </a:r>
            <a:r>
              <a:rPr lang="el-GR" dirty="0"/>
              <a:t>)</a:t>
            </a:r>
            <a:endParaRPr lang="en-US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∈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&gt;0</m:t>
                        </m:r>
                      </m:sup>
                    </m:sSup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&lt;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. The following hold</a:t>
                </a:r>
                <a:r>
                  <a:rPr lang="en-US" b="1" dirty="0">
                    <a:solidFill>
                      <a:srgbClr val="7030A0"/>
                    </a:solidFill>
                  </a:rPr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Any polynomial of degree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𝛺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(True and Interesting)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(True but stupid)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i="1" dirty="0">
                    <a:solidFill>
                      <a:schemeClr val="accent2">
                        <a:lumMod val="75000"/>
                      </a:schemeClr>
                    </a:solidFill>
                  </a:rPr>
                  <a:t>(for b &gt; 1)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594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 Summary (</a:t>
            </a:r>
            <a:r>
              <a:rPr lang="el-GR" b="1" i="1" dirty="0">
                <a:latin typeface="Cambria Math" charset="0"/>
                <a:ea typeface="Cambria Math" charset="0"/>
                <a:cs typeface="Cambria Math" charset="0"/>
              </a:rPr>
              <a:t>Ω</a:t>
            </a:r>
            <a:r>
              <a:rPr lang="el-GR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Let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𝑏</m:t>
                    </m:r>
                    <m:r>
                      <a:rPr lang="en-US" sz="3600" b="0" i="1" smtClean="0">
                        <a:latin typeface="Cambria Math" charset="0"/>
                      </a:rPr>
                      <m:t>∈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&gt;0.</m:t>
                    </m:r>
                  </m:oMath>
                </a14:m>
                <a:r>
                  <a:rPr lang="en-US" sz="3600" dirty="0"/>
                  <a:t> Then:</a:t>
                </a:r>
              </a:p>
              <a:p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sz="3600" dirty="0"/>
                  <a:t>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func>
                      <m:func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sup>
                        </m:sSup>
                      </m:fName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</m:func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r>
                  <a:rPr lang="en-US" sz="3600" dirty="0"/>
                  <a:t>If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en-US" sz="3600" b="0" i="1" smtClean="0">
                        <a:latin typeface="Cambria Math" charset="0"/>
                      </a:rPr>
                      <m:t>≤</m:t>
                    </m:r>
                    <m:r>
                      <a:rPr lang="en-US" sz="3600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3600" dirty="0"/>
                  <a:t>,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3600" b="0" i="1" smtClean="0">
                                <a:latin typeface="Cambria Math" charset="0"/>
                              </a:rPr>
                              <m:t>𝑏</m:t>
                            </m:r>
                          </m:sup>
                        </m:sSup>
                      </m:fName>
                      <m:e>
                        <m:r>
                          <a:rPr lang="en-US" sz="3600" i="1">
                            <a:latin typeface="Cambria Math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3600" dirty="0"/>
                  <a:t>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6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6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m:rPr>
                                <m:lit/>
                              </m:rPr>
                              <a:rPr lang="en-US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p>
                        </m:sSup>
                      </m:e>
                    </m:d>
                  </m:oMath>
                </a14:m>
                <a:endParaRPr lang="en-US" sz="3600" dirty="0">
                  <a:ea typeface="Cambria Math" charset="0"/>
                  <a:cs typeface="Cambria Math" charset="0"/>
                </a:endParaRPr>
              </a:p>
              <a:p>
                <a:pPr marL="0" indent="0" algn="ctr">
                  <a:buNone/>
                </a:pP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2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4824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“Big Theta” notation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𝛩</m:t>
                    </m:r>
                    <m:r>
                      <a:rPr lang="en-US" b="0" i="1" smtClean="0">
                        <a:latin typeface="Cambria Math" charset="0"/>
                      </a:rPr>
                      <m:t>(⋅)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𝑔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be functions. Then, 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charset="0"/>
                        </a:rPr>
                        <m:t>⇔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[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=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𝒪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∧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𝛺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649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“Big Theta” notation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𝛩</m:t>
                    </m:r>
                    <m:r>
                      <a:rPr lang="en-US" b="0" i="1" smtClean="0">
                        <a:latin typeface="Cambria Math" charset="0"/>
                      </a:rPr>
                      <m:t>(⋅)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𝑔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be functions. Then, 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charset="0"/>
                        </a:rPr>
                        <m:t>⇔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[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=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𝒪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∧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dirty="0"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𝛺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Elbow Connector 3"/>
          <p:cNvCxnSpPr/>
          <p:nvPr/>
        </p:nvCxnSpPr>
        <p:spPr>
          <a:xfrm flipV="1">
            <a:off x="8374743" y="504708"/>
            <a:ext cx="1857828" cy="264551"/>
          </a:xfrm>
          <a:prstGeom prst="bentConnector3">
            <a:avLst>
              <a:gd name="adj1" fmla="val -156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32571" y="320042"/>
            <a:ext cx="181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LaTeX</a:t>
            </a:r>
            <a:r>
              <a:rPr lang="en-US" dirty="0">
                <a:solidFill>
                  <a:srgbClr val="C00000"/>
                </a:solidFill>
              </a:rPr>
              <a:t>: \</a:t>
            </a:r>
            <a:r>
              <a:rPr lang="en-US" dirty="0" err="1">
                <a:solidFill>
                  <a:srgbClr val="C00000"/>
                </a:solidFill>
              </a:rPr>
              <a:t>mathcal</a:t>
            </a:r>
            <a:r>
              <a:rPr lang="en-US" dirty="0">
                <a:solidFill>
                  <a:srgbClr val="C00000"/>
                </a:solidFill>
              </a:rPr>
              <a:t>{\Theta}</a:t>
            </a:r>
          </a:p>
        </p:txBody>
      </p:sp>
    </p:spTree>
    <p:extLst>
      <p:ext uri="{BB962C8B-B14F-4D97-AF65-F5344CB8AC3E}">
        <p14:creationId xmlns:p14="http://schemas.microsoft.com/office/powerpoint/2010/main" val="410822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Polynomial Summary (</a:t>
            </a:r>
            <a:r>
              <a:rPr lang="el-GR" i="1" dirty="0">
                <a:latin typeface="Cambria Math" charset="0"/>
                <a:ea typeface="Cambria Math" charset="0"/>
                <a:cs typeface="Cambria Math" charset="0"/>
              </a:rPr>
              <a:t>Θ</a:t>
            </a:r>
            <a:r>
              <a:rPr lang="el-GR" dirty="0"/>
              <a:t>)</a:t>
            </a:r>
            <a:endParaRPr lang="en-US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∈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&gt;0</m:t>
                        </m:r>
                      </m:sup>
                    </m:sSup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&lt;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. The following hold</a:t>
                </a:r>
                <a:r>
                  <a:rPr lang="en-US" b="1" dirty="0">
                    <a:solidFill>
                      <a:srgbClr val="7030A0"/>
                    </a:solidFill>
                  </a:rPr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Any polynomial of degree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𝛩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(True and Interesting)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(Since it’s not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𝑎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for b &gt; 1, since it is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not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𝑎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i="1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𝑓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𝑔</m:t>
                    </m:r>
                    <m:r>
                      <a:rPr lang="en-US" i="1" dirty="0">
                        <a:latin typeface="Cambria Math" charset="0"/>
                      </a:rPr>
                      <m:t>(</m:t>
                    </m:r>
                    <m:r>
                      <a:rPr lang="en-US" i="1" dirty="0"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are polynomials of the same degree, then</a:t>
                </a:r>
              </a:p>
              <a:p>
                <a:pPr marL="0" indent="0">
                  <a:buNone/>
                </a:pPr>
                <a:r>
                  <a:rPr lang="en-US" dirty="0"/>
                  <a:t>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𝛩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560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 Summary</a:t>
            </a:r>
            <a:r>
              <a:rPr lang="el-GR" dirty="0"/>
              <a:t> (</a:t>
            </a:r>
            <a:r>
              <a:rPr lang="el-GR" b="1" i="1" dirty="0">
                <a:latin typeface="Cambria Math" charset="0"/>
                <a:ea typeface="Cambria Math" charset="0"/>
                <a:cs typeface="Cambria Math" charset="0"/>
              </a:rPr>
              <a:t>Θ</a:t>
            </a:r>
            <a:r>
              <a:rPr lang="el-GR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Let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𝑎</m:t>
                    </m:r>
                    <m:r>
                      <a:rPr lang="en-US" sz="3600" b="0" i="1" smtClean="0">
                        <a:latin typeface="Cambria Math" charset="0"/>
                      </a:rPr>
                      <m:t>,</m:t>
                    </m:r>
                    <m:r>
                      <a:rPr lang="en-US" sz="3600" b="0" i="1" smtClean="0">
                        <a:latin typeface="Cambria Math" charset="0"/>
                      </a:rPr>
                      <m:t>𝑏</m:t>
                    </m:r>
                    <m:r>
                      <a:rPr lang="en-US" sz="3600" b="0" i="1" smtClean="0">
                        <a:latin typeface="Cambria Math" charset="0"/>
                      </a:rPr>
                      <m:t>∈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&gt;0.</m:t>
                    </m:r>
                  </m:oMath>
                </a14:m>
                <a:r>
                  <a:rPr lang="en-US" sz="3600" dirty="0"/>
                  <a:t> Then:</a:t>
                </a:r>
              </a:p>
              <a:p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sz="3600" dirty="0"/>
                  <a:t> is </a:t>
                </a:r>
                <a:r>
                  <a:rPr lang="en-US" sz="3600" b="1" dirty="0">
                    <a:solidFill>
                      <a:schemeClr val="accent1">
                        <a:lumMod val="75000"/>
                      </a:schemeClr>
                    </a:solidFill>
                  </a:rPr>
                  <a:t>not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𝛩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func>
                      <m:func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sup>
                        </m:sSup>
                      </m:fName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</m:func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dirty="0">
                    <a:solidFill>
                      <a:schemeClr val="tx2">
                        <a:lumMod val="50000"/>
                      </a:schemeClr>
                    </a:solidFill>
                  </a:rPr>
                  <a:t>(since it’s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not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𝛩</m:t>
                    </m:r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</m:func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2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244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Used to analyze program runtime.</a:t>
                </a:r>
              </a:p>
              <a:p>
                <a:r>
                  <a:rPr lang="en-US" dirty="0"/>
                  <a:t>Algorithm design: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Get the order term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as low as possible.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Wittle</a:t>
                </a:r>
                <a:r>
                  <a:rPr lang="en-US" dirty="0"/>
                  <a:t> down the constants as low as possible.</a:t>
                </a:r>
              </a:p>
              <a:p>
                <a:r>
                  <a:rPr lang="en-US" dirty="0"/>
                  <a:t>Example: median finding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log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: 1950s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log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log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: 1970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where the constant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/>
                  <a:t> is pretty bad: 1973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3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1976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614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loop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3633" y="1458096"/>
                <a:ext cx="11020168" cy="510334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for(</a:t>
                </a:r>
                <a:r>
                  <a:rPr lang="en-US" sz="2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i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= 1 to n)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for(j=1 to 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i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print “Hello”;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How fast will this run (as a function of n?)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br>
                  <a:rPr lang="en-US" b="0" i="1" dirty="0"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1+2+…+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3633" y="1458096"/>
                <a:ext cx="11020168" cy="5103341"/>
              </a:xfrm>
              <a:blipFill>
                <a:blip r:embed="rId2"/>
                <a:stretch>
                  <a:fillRect l="-1036" t="-2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32238" y="4151870"/>
                <a:ext cx="1655805" cy="7908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Roughly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steps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238" y="4151870"/>
                <a:ext cx="1655805" cy="790833"/>
              </a:xfrm>
              <a:prstGeom prst="rect">
                <a:avLst/>
              </a:prstGeom>
              <a:blipFill rotWithShape="0">
                <a:blip r:embed="rId3"/>
                <a:stretch>
                  <a:fillRect l="-2555" r="-25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69724" y="4139514"/>
                <a:ext cx="1863811" cy="79083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Roughly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steps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724" y="4139514"/>
                <a:ext cx="1863811" cy="790833"/>
              </a:xfrm>
              <a:prstGeom prst="rect">
                <a:avLst/>
              </a:prstGeom>
              <a:blipFill rotWithShape="0">
                <a:blip r:embed="rId4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8398475" y="4102443"/>
            <a:ext cx="1863811" cy="7908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Something Else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661718" y="3855307"/>
            <a:ext cx="2360140" cy="13839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FE25705-FFB0-E34A-8A96-08F176247386}"/>
                  </a:ext>
                </a:extLst>
              </p:cNvPr>
              <p:cNvSpPr/>
              <p:nvPr/>
            </p:nvSpPr>
            <p:spPr>
              <a:xfrm>
                <a:off x="6096000" y="4102443"/>
                <a:ext cx="1948120" cy="84026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Roughly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𝑛</m:t>
                    </m:r>
                    <m:r>
                      <a:rPr lang="en-US" b="0" i="1" dirty="0" smtClean="0">
                        <a:latin typeface="Cambria Math" charset="0"/>
                      </a:rPr>
                      <m:t>⋅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/>
                  <a:t> steps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FE25705-FFB0-E34A-8A96-08F176247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102443"/>
                <a:ext cx="1948120" cy="8402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4102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Used to analyze program runtime.</a:t>
                </a:r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Algorithm design: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7030A0"/>
                    </a:solidFill>
                  </a:rPr>
                  <a:t>Get the order term (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as low as possible.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>
                    <a:solidFill>
                      <a:srgbClr val="7030A0"/>
                    </a:solidFill>
                  </a:rPr>
                  <a:t>Wittle</a:t>
                </a:r>
                <a:r>
                  <a:rPr lang="en-US" dirty="0">
                    <a:solidFill>
                      <a:srgbClr val="7030A0"/>
                    </a:solidFill>
                  </a:rPr>
                  <a:t> down the constants as low as possible.</a:t>
                </a:r>
              </a:p>
              <a:p>
                <a:r>
                  <a:rPr lang="en-US" dirty="0"/>
                  <a:t>Example: median finding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log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: 1950s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log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log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: 1970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where the constant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/>
                  <a:t> is pretty bad: 1973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3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1976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/>
          <p:cNvSpPr/>
          <p:nvPr/>
        </p:nvSpPr>
        <p:spPr>
          <a:xfrm>
            <a:off x="7426411" y="2817341"/>
            <a:ext cx="840259" cy="1025610"/>
          </a:xfrm>
          <a:prstGeom prst="righ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89092" y="2804984"/>
            <a:ext cx="28647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7030A0"/>
                </a:solidFill>
              </a:rPr>
              <a:t>We will do this right now! </a:t>
            </a:r>
            <a:r>
              <a:rPr lang="en-US" sz="2600" b="1" dirty="0">
                <a:solidFill>
                  <a:srgbClr val="7030A0"/>
                </a:solidFill>
                <a:sym typeface="Wingdings"/>
              </a:rPr>
              <a:t></a:t>
            </a:r>
            <a:r>
              <a:rPr lang="en-US" sz="2600" b="1" dirty="0">
                <a:solidFill>
                  <a:srgbClr val="7030A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395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Algorithms for coins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want to write a computer program that takes as input: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An amount of money equal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cents.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7030A0"/>
                    </a:solidFill>
                  </a:rPr>
                  <a:t>Two (2) coins with denominations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𝑥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cents.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and answers </a:t>
                </a:r>
                <a:r>
                  <a:rPr lang="en-US" sz="2800" dirty="0">
                    <a:solidFill>
                      <a:srgbClr val="FFBB75"/>
                    </a:solidFill>
                  </a:rPr>
                  <a:t>“Can I pay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BB75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800" dirty="0">
                    <a:solidFill>
                      <a:srgbClr val="FFBB75"/>
                    </a:solidFill>
                  </a:rPr>
                  <a:t> cents using only coins of denomination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BB75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800" dirty="0">
                    <a:solidFill>
                      <a:srgbClr val="FFBB75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BB75"/>
                        </a:solidFill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800" dirty="0">
                    <a:solidFill>
                      <a:srgbClr val="FFBB75"/>
                    </a:solidFill>
                  </a:rPr>
                  <a:t>?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413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Algorithms for coins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want to write a computer program that takes as input: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An amount of money equal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cents.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7030A0"/>
                    </a:solidFill>
                  </a:rPr>
                  <a:t>Two (2) coins with denominations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cents.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and answers </a:t>
                </a:r>
                <a:r>
                  <a:rPr lang="en-US" sz="2800" dirty="0">
                    <a:solidFill>
                      <a:srgbClr val="FFC000"/>
                    </a:solidFill>
                  </a:rPr>
                  <a:t>“Can I pay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C0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800" dirty="0">
                    <a:solidFill>
                      <a:srgbClr val="FFC000"/>
                    </a:solidFill>
                  </a:rPr>
                  <a:t> cents using only coins of denomination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C000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800" dirty="0">
                    <a:solidFill>
                      <a:srgbClr val="FFC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C000"/>
                        </a:solidFill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800" dirty="0">
                    <a:solidFill>
                      <a:srgbClr val="FFC000"/>
                    </a:solidFill>
                  </a:rPr>
                  <a:t>?</a:t>
                </a:r>
                <a:endParaRPr lang="en-US" sz="2800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Mathematically,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given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/>
                  <a:t> co-prime,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0" smtClean="0">
                        <a:latin typeface="Cambria Math" charset="0"/>
                      </a:rPr>
                      <m:t>∃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?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)[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𝑎𝑥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𝑏𝑦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638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First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charset="0"/>
                      </a:rPr>
                      <m:t>𝒙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charset="0"/>
                      </a:rPr>
                      <m:t> &lt; 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charset="0"/>
                      </a:rPr>
                      <m:t>𝒚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for simplicity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𝑏𝑜𝑜𝑙𝑒𝑎𝑛</m:t>
                      </m:r>
                      <m:r>
                        <a:rPr lang="en-US" b="0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 smtClean="0">
                          <a:latin typeface="Cambria Math" charset="0"/>
                        </a:rPr>
                        <m:t>𝑓𝑢𝑛𝑐𝑡𝑖𝑜𝑛</m:t>
                      </m:r>
                      <m:r>
                        <a:rPr lang="en-US" i="1" dirty="0" smtClean="0"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(</m:t>
                      </m:r>
                      <m:r>
                        <a:rPr lang="en-US" i="1" dirty="0" smtClean="0">
                          <a:latin typeface="Cambria Math" charset="0"/>
                        </a:rPr>
                        <m:t>𝑥</m:t>
                      </m:r>
                      <m:r>
                        <a:rPr lang="en-US" i="1" dirty="0" smtClean="0">
                          <a:latin typeface="Cambria Math" charset="0"/>
                        </a:rPr>
                        <m:t>, </m:t>
                      </m:r>
                      <m:r>
                        <a:rPr lang="en-US" i="1" dirty="0" smtClean="0">
                          <a:latin typeface="Cambria Math" charset="0"/>
                        </a:rPr>
                        <m:t>𝑦</m:t>
                      </m:r>
                      <m:r>
                        <a:rPr lang="en-US" i="1" dirty="0" smtClean="0">
                          <a:latin typeface="Cambria Math" charset="0"/>
                        </a:rPr>
                        <m:t>, </m:t>
                      </m:r>
                      <m:r>
                        <a:rPr lang="en-US" i="1" dirty="0" smtClean="0">
                          <a:latin typeface="Cambria Math" charset="0"/>
                        </a:rPr>
                        <m:t>𝑛</m:t>
                      </m:r>
                      <m:r>
                        <a:rPr lang="en-US" i="1" dirty="0" smtClean="0">
                          <a:latin typeface="Cambria Math" charset="0"/>
                        </a:rPr>
                        <m:t>){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 dirty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max</m:t>
                        </m:r>
                      </m:sub>
                    </m:sSub>
                    <m:r>
                      <a:rPr lang="en-US" i="1" dirty="0" smtClean="0">
                        <a:solidFill>
                          <a:schemeClr val="accent6"/>
                        </a:solidFill>
                        <a:latin typeface="Cambria Math" charset="0"/>
                      </a:rPr>
                      <m:t>⁡= 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⌊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𝑦</m:t>
                        </m:r>
                      </m:den>
                    </m:f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⌋</m:t>
                    </m:r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// The whole #times y =max(x, y) ”fits” into 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	</m:t>
                      </m:r>
                      <m:r>
                        <a:rPr lang="en-US" i="1" dirty="0" smtClean="0">
                          <a:latin typeface="Cambria Math" charset="0"/>
                        </a:rPr>
                        <m:t>𝑓𝑜𝑟</m:t>
                      </m:r>
                      <m:r>
                        <a:rPr lang="en-US" i="1" dirty="0" smtClean="0">
                          <a:latin typeface="Cambria Math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𝑑</m:t>
                      </m:r>
                      <m:r>
                        <a:rPr lang="en-US" i="1" dirty="0" smtClean="0">
                          <a:latin typeface="Cambria Math" charset="0"/>
                        </a:rPr>
                        <m:t>=0: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charset="0"/>
                            </a:rPr>
                            <m:t>𝑚𝑎𝑥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){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		</m:t>
                    </m:r>
                    <m:r>
                      <a:rPr lang="en-US" i="1" dirty="0">
                        <a:latin typeface="Cambria Math" charset="0"/>
                      </a:rPr>
                      <m:t>𝑖𝑓</m:t>
                    </m:r>
                    <m:r>
                      <a:rPr lang="en-US" i="1" dirty="0">
                        <a:latin typeface="Cambria Math" charset="0"/>
                      </a:rPr>
                      <m:t>(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–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𝑑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∗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≡0 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𝑚𝑜𝑑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0" dirty="0" smtClean="0">
                        <a:latin typeface="Cambria Math" charset="0"/>
                      </a:rPr>
                      <m:t>){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rgbClr val="DEB5F9"/>
                    </a:solidFill>
                  </a:rPr>
                  <a:t>// Assume unit cost</a:t>
                </a:r>
              </a:p>
              <a:p>
                <a:pPr marL="457200" lvl="1" indent="0">
                  <a:buNone/>
                </a:pPr>
                <a:r>
                  <a:rPr lang="en-US" dirty="0"/>
                  <a:t>		return </a:t>
                </a:r>
                <a:r>
                  <a:rPr lang="en-US" b="1" dirty="0"/>
                  <a:t>true</a:t>
                </a:r>
                <a:r>
                  <a:rPr lang="en-US" dirty="0"/>
                  <a:t>;</a:t>
                </a:r>
                <a:endParaRPr lang="en-US" b="0" dirty="0"/>
              </a:p>
              <a:p>
                <a:pPr marL="457200" lvl="1" indent="0">
                  <a:buNone/>
                </a:pPr>
                <a:r>
                  <a:rPr lang="en-US" dirty="0"/>
                  <a:t>	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return </a:t>
                </a:r>
                <a:r>
                  <a:rPr lang="en-US" b="1" dirty="0"/>
                  <a:t>false</a:t>
                </a:r>
                <a:r>
                  <a:rPr lang="en-US" dirty="0"/>
                  <a:t>;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942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First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5563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 &lt; 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𝒚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for simplicity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𝑏𝑜𝑜𝑙𝑒𝑎𝑛</m:t>
                      </m:r>
                      <m:r>
                        <a:rPr lang="en-US" b="0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 smtClean="0">
                          <a:latin typeface="Cambria Math" charset="0"/>
                        </a:rPr>
                        <m:t>𝑓𝑢𝑛𝑐𝑡𝑖𝑜𝑛</m:t>
                      </m:r>
                      <m:r>
                        <a:rPr lang="en-US" i="1" dirty="0" smtClean="0"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(</m:t>
                      </m:r>
                      <m:r>
                        <a:rPr lang="en-US" i="1" dirty="0" smtClean="0">
                          <a:latin typeface="Cambria Math" charset="0"/>
                        </a:rPr>
                        <m:t>𝑥</m:t>
                      </m:r>
                      <m:r>
                        <a:rPr lang="en-US" i="1" dirty="0" smtClean="0">
                          <a:latin typeface="Cambria Math" charset="0"/>
                        </a:rPr>
                        <m:t>, </m:t>
                      </m:r>
                      <m:r>
                        <a:rPr lang="en-US" i="1" dirty="0" smtClean="0">
                          <a:latin typeface="Cambria Math" charset="0"/>
                        </a:rPr>
                        <m:t>𝑦</m:t>
                      </m:r>
                      <m:r>
                        <a:rPr lang="en-US" i="1" dirty="0" smtClean="0">
                          <a:latin typeface="Cambria Math" charset="0"/>
                        </a:rPr>
                        <m:t>, </m:t>
                      </m:r>
                      <m:r>
                        <a:rPr lang="en-US" i="1" dirty="0" smtClean="0">
                          <a:latin typeface="Cambria Math" charset="0"/>
                        </a:rPr>
                        <m:t>𝑛</m:t>
                      </m:r>
                      <m:r>
                        <a:rPr lang="en-US" i="1" dirty="0" smtClean="0">
                          <a:latin typeface="Cambria Math" charset="0"/>
                        </a:rPr>
                        <m:t>){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 dirty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max</m:t>
                        </m:r>
                      </m:sub>
                    </m:sSub>
                    <m:r>
                      <a:rPr lang="en-US" i="1" dirty="0" smtClean="0">
                        <a:solidFill>
                          <a:schemeClr val="accent6"/>
                        </a:solidFill>
                        <a:latin typeface="Cambria Math" charset="0"/>
                      </a:rPr>
                      <m:t>⁡= 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⌊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𝑦</m:t>
                        </m:r>
                      </m:den>
                    </m:f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⌋</m:t>
                    </m:r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// The whole #times y =max(x, y) ”fits” into 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	</m:t>
                      </m:r>
                      <m:r>
                        <a:rPr lang="en-US" i="1" dirty="0" smtClean="0">
                          <a:latin typeface="Cambria Math" charset="0"/>
                        </a:rPr>
                        <m:t>𝑓𝑜𝑟</m:t>
                      </m:r>
                      <m:r>
                        <a:rPr lang="en-US" i="1" dirty="0" smtClean="0">
                          <a:latin typeface="Cambria Math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𝑑</m:t>
                      </m:r>
                      <m:r>
                        <a:rPr lang="en-US" i="1" dirty="0" smtClean="0">
                          <a:latin typeface="Cambria Math" charset="0"/>
                        </a:rPr>
                        <m:t>=0: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charset="0"/>
                            </a:rPr>
                            <m:t>𝑚𝑎𝑥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){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		</m:t>
                    </m:r>
                    <m:r>
                      <a:rPr lang="en-US" i="1" dirty="0">
                        <a:latin typeface="Cambria Math" charset="0"/>
                      </a:rPr>
                      <m:t>𝑖𝑓</m:t>
                    </m:r>
                    <m:r>
                      <a:rPr lang="en-US" i="1" dirty="0">
                        <a:latin typeface="Cambria Math" charset="0"/>
                      </a:rPr>
                      <m:t>((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</a:rPr>
                      <m:t> –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</a:rPr>
                      <m:t>∗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)≡0 ( 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𝑚𝑜𝑑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𝑥</m:t>
                    </m:r>
                    <m:r>
                      <a:rPr lang="en-US" b="0" i="0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)</m:t>
                    </m:r>
                    <m:r>
                      <a:rPr lang="en-US" b="0" i="0" dirty="0" smtClean="0">
                        <a:latin typeface="Cambria Math" charset="0"/>
                      </a:rPr>
                      <m:t>){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rgbClr val="DEB5F9"/>
                    </a:solidFill>
                  </a:rPr>
                  <a:t>// Assume unit cost</a:t>
                </a:r>
              </a:p>
              <a:p>
                <a:pPr marL="457200" lvl="1" indent="0">
                  <a:buNone/>
                </a:pPr>
                <a:r>
                  <a:rPr lang="en-US" dirty="0"/>
                  <a:t>		return </a:t>
                </a:r>
                <a:r>
                  <a:rPr lang="en-US" b="1" dirty="0"/>
                  <a:t>true</a:t>
                </a:r>
                <a:r>
                  <a:rPr lang="en-US" dirty="0"/>
                  <a:t>;</a:t>
                </a:r>
                <a:endParaRPr lang="en-US" b="0" dirty="0"/>
              </a:p>
              <a:p>
                <a:pPr marL="457200" lvl="1" indent="0">
                  <a:buNone/>
                </a:pPr>
                <a:r>
                  <a:rPr lang="en-US" dirty="0"/>
                  <a:t>	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return </a:t>
                </a:r>
                <a:r>
                  <a:rPr lang="en-US" b="1" dirty="0"/>
                  <a:t>false</a:t>
                </a:r>
                <a:r>
                  <a:rPr lang="en-US" dirty="0"/>
                  <a:t>;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5563"/>
                <a:ext cx="10515600" cy="4351338"/>
              </a:xfrm>
              <a:blipFill rotWithShape="0">
                <a:blip r:embed="rId2"/>
                <a:stretch>
                  <a:fillRect l="-696" t="-12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95568" y="4855776"/>
                <a:ext cx="1153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is: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568" y="4855776"/>
                <a:ext cx="1153296" cy="584775"/>
              </a:xfrm>
              <a:prstGeom prst="rect">
                <a:avLst/>
              </a:prstGeom>
              <a:blipFill rotWithShape="0">
                <a:blip r:embed="rId3"/>
                <a:stretch>
                  <a:fillRect t="-12632" b="-3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306064" y="4855776"/>
                <a:ext cx="1863811" cy="7908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𝒪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064" y="4855776"/>
                <a:ext cx="1863811" cy="7908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546756" y="4855776"/>
                <a:ext cx="1863811" cy="79083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𝒪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756" y="4855776"/>
                <a:ext cx="1863811" cy="79083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306064" y="5771483"/>
                <a:ext cx="1863811" cy="790833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𝒪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log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064" y="5771483"/>
                <a:ext cx="1863811" cy="79083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8546756" y="5771484"/>
            <a:ext cx="1863811" cy="7908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Something Else</a:t>
            </a:r>
          </a:p>
        </p:txBody>
      </p:sp>
    </p:spTree>
    <p:extLst>
      <p:ext uri="{BB962C8B-B14F-4D97-AF65-F5344CB8AC3E}">
        <p14:creationId xmlns:p14="http://schemas.microsoft.com/office/powerpoint/2010/main" val="13201063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First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5563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 &lt; 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𝒚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for simplicity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𝑏𝑜𝑜𝑙𝑒𝑎𝑛</m:t>
                      </m:r>
                      <m:r>
                        <a:rPr lang="en-US" b="0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 smtClean="0">
                          <a:latin typeface="Cambria Math" charset="0"/>
                        </a:rPr>
                        <m:t>𝑓𝑢𝑛𝑐𝑡𝑖𝑜𝑛</m:t>
                      </m:r>
                      <m:r>
                        <a:rPr lang="en-US" i="1" dirty="0" smtClean="0"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(</m:t>
                      </m:r>
                      <m:r>
                        <a:rPr lang="en-US" i="1" dirty="0" smtClean="0">
                          <a:latin typeface="Cambria Math" charset="0"/>
                        </a:rPr>
                        <m:t>𝑥</m:t>
                      </m:r>
                      <m:r>
                        <a:rPr lang="en-US" i="1" dirty="0" smtClean="0">
                          <a:latin typeface="Cambria Math" charset="0"/>
                        </a:rPr>
                        <m:t>, </m:t>
                      </m:r>
                      <m:r>
                        <a:rPr lang="en-US" i="1" dirty="0" smtClean="0">
                          <a:latin typeface="Cambria Math" charset="0"/>
                        </a:rPr>
                        <m:t>𝑦</m:t>
                      </m:r>
                      <m:r>
                        <a:rPr lang="en-US" i="1" dirty="0" smtClean="0">
                          <a:latin typeface="Cambria Math" charset="0"/>
                        </a:rPr>
                        <m:t>, </m:t>
                      </m:r>
                      <m:r>
                        <a:rPr lang="en-US" i="1" dirty="0" smtClean="0">
                          <a:latin typeface="Cambria Math" charset="0"/>
                        </a:rPr>
                        <m:t>𝑛</m:t>
                      </m:r>
                      <m:r>
                        <a:rPr lang="en-US" i="1" dirty="0" smtClean="0">
                          <a:latin typeface="Cambria Math" charset="0"/>
                        </a:rPr>
                        <m:t>){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 dirty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max</m:t>
                        </m:r>
                      </m:sub>
                    </m:sSub>
                    <m:r>
                      <a:rPr lang="en-US" i="1" dirty="0" smtClean="0">
                        <a:solidFill>
                          <a:schemeClr val="accent6"/>
                        </a:solidFill>
                        <a:latin typeface="Cambria Math" charset="0"/>
                      </a:rPr>
                      <m:t>⁡= 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⌊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𝑦</m:t>
                        </m:r>
                      </m:den>
                    </m:f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⌋</m:t>
                    </m:r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// The whole #times y =max(x, y) ”fits” into 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	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𝑓𝑜𝑟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𝑑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=0: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𝑚𝑎𝑥</m:t>
                          </m:r>
                        </m:sub>
                      </m:sSub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){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		</m:t>
                    </m:r>
                    <m:r>
                      <a:rPr lang="en-US" i="1" dirty="0">
                        <a:latin typeface="Cambria Math" charset="0"/>
                      </a:rPr>
                      <m:t>𝑖𝑓</m:t>
                    </m:r>
                    <m:r>
                      <a:rPr lang="en-US" i="1" dirty="0">
                        <a:latin typeface="Cambria Math" charset="0"/>
                      </a:rPr>
                      <m:t>((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</a:rPr>
                      <m:t> –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</a:rPr>
                      <m:t>∗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)≡0 ( 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𝑚𝑜𝑑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)</m:t>
                    </m:r>
                    <m:r>
                      <a:rPr lang="en-US" b="0" i="0" dirty="0" smtClean="0">
                        <a:latin typeface="Cambria Math" charset="0"/>
                      </a:rPr>
                      <m:t>){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rgbClr val="DEB5F9"/>
                    </a:solidFill>
                  </a:rPr>
                  <a:t>// Assume unit cost</a:t>
                </a:r>
              </a:p>
              <a:p>
                <a:pPr marL="457200" lvl="1" indent="0">
                  <a:buNone/>
                </a:pPr>
                <a:r>
                  <a:rPr lang="en-US" dirty="0"/>
                  <a:t>		return </a:t>
                </a:r>
                <a:r>
                  <a:rPr lang="en-US" b="1" dirty="0"/>
                  <a:t>true</a:t>
                </a:r>
                <a:r>
                  <a:rPr lang="en-US" dirty="0"/>
                  <a:t>;</a:t>
                </a:r>
                <a:endParaRPr lang="en-US" b="0" dirty="0"/>
              </a:p>
              <a:p>
                <a:pPr marL="457200" lvl="1" indent="0">
                  <a:buNone/>
                </a:pPr>
                <a:r>
                  <a:rPr lang="en-US" dirty="0"/>
                  <a:t>	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return </a:t>
                </a:r>
                <a:r>
                  <a:rPr lang="en-US" b="1" dirty="0"/>
                  <a:t>false</a:t>
                </a:r>
                <a:r>
                  <a:rPr lang="en-US" dirty="0"/>
                  <a:t>;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5563"/>
                <a:ext cx="10515600" cy="4351338"/>
              </a:xfrm>
              <a:blipFill rotWithShape="0">
                <a:blip r:embed="rId2"/>
                <a:stretch>
                  <a:fillRect l="-696" t="-12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95568" y="4855776"/>
                <a:ext cx="1153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is: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568" y="4855776"/>
                <a:ext cx="1153296" cy="584775"/>
              </a:xfrm>
              <a:prstGeom prst="rect">
                <a:avLst/>
              </a:prstGeom>
              <a:blipFill rotWithShape="0">
                <a:blip r:embed="rId3"/>
                <a:stretch>
                  <a:fillRect t="-12632" b="-3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306064" y="4855776"/>
                <a:ext cx="1863811" cy="7908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𝒪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064" y="4855776"/>
                <a:ext cx="1863811" cy="7908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546756" y="4855776"/>
                <a:ext cx="1863811" cy="79083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𝒪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756" y="4855776"/>
                <a:ext cx="1863811" cy="79083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306064" y="5771483"/>
                <a:ext cx="1863811" cy="790833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𝒪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log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064" y="5771483"/>
                <a:ext cx="1863811" cy="79083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8546756" y="5771484"/>
            <a:ext cx="1863811" cy="7908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Something Else</a:t>
            </a:r>
          </a:p>
        </p:txBody>
      </p:sp>
      <p:sp>
        <p:nvSpPr>
          <p:cNvPr id="9" name="Oval 8"/>
          <p:cNvSpPr/>
          <p:nvPr/>
        </p:nvSpPr>
        <p:spPr>
          <a:xfrm>
            <a:off x="6096000" y="4522143"/>
            <a:ext cx="2450756" cy="13596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/>
          <p:cNvCxnSpPr/>
          <p:nvPr/>
        </p:nvCxnSpPr>
        <p:spPr>
          <a:xfrm>
            <a:off x="3385751" y="3138186"/>
            <a:ext cx="3852218" cy="1383957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910932" y="3382488"/>
                <a:ext cx="4442868" cy="1077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FF0000"/>
                    </a:solidFill>
                  </a:rPr>
                  <a:t>The loop will run </a:t>
                </a:r>
                <a:r>
                  <a:rPr lang="en-US" sz="3200" u="sng" dirty="0">
                    <a:solidFill>
                      <a:srgbClr val="FF0000"/>
                    </a:solidFill>
                  </a:rPr>
                  <a:t>at most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max</m:t>
                        </m:r>
                      </m:sub>
                    </m:sSub>
                    <m:r>
                      <a:rPr lang="en-US" sz="3200" b="0" i="0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⌊</m:t>
                    </m:r>
                    <m:f>
                      <m:fPr>
                        <m:type m:val="skw"/>
                        <m:ctrlPr>
                          <a:rPr lang="en-US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𝑦</m:t>
                        </m:r>
                      </m:den>
                    </m:f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⌋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times! 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932" y="3382488"/>
                <a:ext cx="4442868" cy="1077796"/>
              </a:xfrm>
              <a:prstGeom prst="rect">
                <a:avLst/>
              </a:prstGeom>
              <a:blipFill rotWithShape="0">
                <a:blip r:embed="rId7"/>
                <a:stretch>
                  <a:fillRect l="-3567" t="-7345" b="-18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61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(Ungraded) homework for you!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Modify the previous program such that it outputs (returns, prints, whatever) </a:t>
                </a:r>
                <a:r>
                  <a:rPr lang="en-US" b="1" dirty="0">
                    <a:solidFill>
                      <a:srgbClr val="00B0F0"/>
                    </a:solidFill>
                  </a:rPr>
                  <a:t>all</a:t>
                </a:r>
                <a:r>
                  <a:rPr lang="en-US" dirty="0">
                    <a:solidFill>
                      <a:srgbClr val="00B0F0"/>
                    </a:solidFill>
                  </a:rPr>
                  <a:t> the different possibilities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charset="0"/>
                      </a:rPr>
                      <m:t>𝑏𝑦</m:t>
                    </m:r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Does anything change in terms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(⋅)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?</a:t>
                </a:r>
              </a:p>
              <a:p>
                <a:pPr lvl="1"/>
                <a:r>
                  <a:rPr lang="en-US" dirty="0"/>
                  <a:t>Can we make any statements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𝛩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(⋅)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?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0601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Can we build a program that does a similar thing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3</m:t>
                    </m:r>
                  </m:oMath>
                </a14:m>
                <a:r>
                  <a:rPr lang="en-US" dirty="0"/>
                  <a:t> coins?</a:t>
                </a:r>
              </a:p>
              <a:p>
                <a:r>
                  <a:rPr lang="en-US" dirty="0">
                    <a:solidFill>
                      <a:schemeClr val="accent6"/>
                    </a:solidFill>
                  </a:rPr>
                  <a:t>Given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dirty="0"/>
                  <a:t> co-prime, the program should answer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>
                        <a:latin typeface="Cambria Math" charset="0"/>
                      </a:rPr>
                      <m:t>∃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charset="0"/>
                      </a:rPr>
                      <m:t>?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)[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𝑎𝑥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𝑏𝑦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𝑐𝑧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endParaRPr lang="en-US" i="1" dirty="0"/>
              </a:p>
              <a:p>
                <a:endParaRPr lang="en-US" dirty="0"/>
              </a:p>
              <a:p>
                <a:r>
                  <a:rPr lang="en-US" dirty="0"/>
                  <a:t>We are also interested in the </a:t>
                </a:r>
                <a:r>
                  <a:rPr lang="en-US" b="1" dirty="0">
                    <a:solidFill>
                      <a:schemeClr val="accent1"/>
                    </a:solidFill>
                  </a:rPr>
                  <a:t>efficiency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this program (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(⋅)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)!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059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Can we build a program that does a similar thing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3</m:t>
                    </m:r>
                  </m:oMath>
                </a14:m>
                <a:r>
                  <a:rPr lang="en-US" dirty="0"/>
                  <a:t> coins?</a:t>
                </a:r>
              </a:p>
              <a:p>
                <a:r>
                  <a:rPr lang="en-US" dirty="0">
                    <a:solidFill>
                      <a:schemeClr val="accent6"/>
                    </a:solidFill>
                  </a:rPr>
                  <a:t>Given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dirty="0"/>
                  <a:t> co-prime, the program should answer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>
                        <a:latin typeface="Cambria Math" charset="0"/>
                      </a:rPr>
                      <m:t>∃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charset="0"/>
                      </a:rPr>
                      <m:t>?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)[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𝑎𝑥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𝑏𝑦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𝑐𝑧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endParaRPr lang="en-US" i="1" dirty="0"/>
              </a:p>
              <a:p>
                <a:endParaRPr lang="en-US" dirty="0"/>
              </a:p>
              <a:p>
                <a:r>
                  <a:rPr lang="en-US" dirty="0"/>
                  <a:t>We are also interested in the </a:t>
                </a:r>
                <a:r>
                  <a:rPr lang="en-US" b="1" dirty="0">
                    <a:solidFill>
                      <a:schemeClr val="accent1"/>
                    </a:solidFill>
                  </a:rPr>
                  <a:t>efficiency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this program (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(⋅)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)!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E8C732E8-9AA2-4226-A852-6F5BFF6A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745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Second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𝑥</m:t>
                    </m:r>
                    <m:r>
                      <a:rPr lang="en-US" b="0" i="1" dirty="0" smtClean="0">
                        <a:latin typeface="Cambria Math" charset="0"/>
                      </a:rPr>
                      <m:t>&lt;</m:t>
                    </m:r>
                    <m:r>
                      <a:rPr lang="en-US" i="1" dirty="0">
                        <a:latin typeface="Cambria Math" charset="0"/>
                      </a:rPr>
                      <m:t>𝑦</m:t>
                    </m:r>
                    <m:r>
                      <a:rPr lang="en-US" b="0" i="1" dirty="0" smtClean="0">
                        <a:latin typeface="Cambria Math" charset="0"/>
                      </a:rPr>
                      <m:t>&lt;</m:t>
                    </m:r>
                    <m:r>
                      <a:rPr lang="en-US" b="0" i="1" dirty="0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dirty="0"/>
                  <a:t> for simplicity </a:t>
                </a:r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𝑏𝑜𝑜𝑙𝑒𝑎𝑛</m:t>
                      </m:r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𝑓𝑢𝑛𝑐𝑡𝑖𝑜𝑛</m:t>
                      </m:r>
                      <m:r>
                        <a:rPr lang="en-US" i="1" dirty="0"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, 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>
                          <a:latin typeface="Cambria Math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𝑧</m:t>
                      </m:r>
                      <m:r>
                        <a:rPr lang="en-US" b="0" i="1" dirty="0" smtClean="0">
                          <a:latin typeface="Cambria Math" charset="0"/>
                        </a:rPr>
                        <m:t>, </m:t>
                      </m:r>
                      <m:r>
                        <a:rPr lang="en-US" i="1" dirty="0">
                          <a:latin typeface="Cambria Math" charset="0"/>
                        </a:rPr>
                        <m:t>𝑛</m:t>
                      </m:r>
                      <m:r>
                        <a:rPr lang="en-US" i="1" dirty="0">
                          <a:latin typeface="Cambria Math" charset="0"/>
                        </a:rPr>
                        <m:t>){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 dirty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max</m:t>
                        </m:r>
                      </m:sub>
                    </m:sSub>
                    <m:r>
                      <a:rPr lang="en-US" i="1" dirty="0">
                        <a:solidFill>
                          <a:schemeClr val="accent6"/>
                        </a:solidFill>
                        <a:latin typeface="Cambria Math" charset="0"/>
                      </a:rPr>
                      <m:t>⁡= 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charset="0"/>
                      </a:rPr>
                      <m:t>⌊</m:t>
                    </m:r>
                    <m:f>
                      <m:fPr>
                        <m:type m:val="skw"/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𝑧</m:t>
                        </m:r>
                      </m:den>
                    </m:f>
                    <m:r>
                      <a:rPr lang="en-US" i="1">
                        <a:solidFill>
                          <a:schemeClr val="accent6"/>
                        </a:solidFill>
                        <a:latin typeface="Cambria Math" charset="0"/>
                      </a:rPr>
                      <m:t>⌋</m:t>
                    </m:r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// The whole #times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𝑧</m:t>
                    </m:r>
                    <m:r>
                      <a:rPr lang="en-US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 =</m:t>
                    </m:r>
                    <m:r>
                      <m:rPr>
                        <m:sty m:val="p"/>
                      </m:rPr>
                      <a:rPr lang="en-US" i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max</m:t>
                    </m:r>
                    <m:r>
                      <a:rPr lang="en-US" i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⁡(</m:t>
                    </m:r>
                    <m:r>
                      <a:rPr lang="en-US" i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, </m:t>
                    </m:r>
                    <m:r>
                      <a:rPr lang="en-US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, </m:t>
                    </m:r>
                    <m:r>
                      <a:rPr lang="en-US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𝑧</m:t>
                    </m:r>
                    <m:r>
                      <a:rPr lang="en-US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”fits”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	</m:t>
                      </m:r>
                      <m:r>
                        <a:rPr lang="en-US" i="1" dirty="0">
                          <a:latin typeface="Cambria Math" charset="0"/>
                        </a:rPr>
                        <m:t>𝑓𝑜𝑟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𝑒</m:t>
                      </m:r>
                      <m:r>
                        <a:rPr lang="en-US" i="1" dirty="0">
                          <a:latin typeface="Cambria Math" charset="0"/>
                        </a:rPr>
                        <m:t>=0: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i="1" dirty="0">
                              <a:latin typeface="Cambria Math" charset="0"/>
                            </a:rPr>
                            <m:t>𝑚𝑎𝑥</m:t>
                          </m:r>
                        </m:sub>
                      </m:sSub>
                      <m:r>
                        <a:rPr lang="en-US" i="1" dirty="0">
                          <a:latin typeface="Cambria Math" charset="0"/>
                        </a:rPr>
                        <m:t>){</m:t>
                      </m:r>
                    </m:oMath>
                  </m:oMathPara>
                </a14:m>
                <a:br>
                  <a:rPr lang="en-US" dirty="0"/>
                </a:b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	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𝑚𝑎𝑥</m:t>
                        </m:r>
                      </m:sub>
                    </m:sSub>
                    <m:r>
                      <a:rPr lang="en-US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⌊</m:t>
                    </m:r>
                    <m:f>
                      <m:fPr>
                        <m:type m:val="skw"/>
                        <m:ctrl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𝑒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den>
                    </m:f>
                    <m:r>
                      <a:rPr lang="en-US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⌋</m:t>
                    </m:r>
                    <m:r>
                      <a:rPr lang="en-US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	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// The whole # times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max</m:t>
                    </m:r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⁡(</m:t>
                    </m:r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 </m:t>
                    </m:r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”fits”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	</m:t>
                    </m:r>
                    <m:r>
                      <a:rPr lang="en-US" i="1" dirty="0">
                        <a:latin typeface="Cambria Math" charset="0"/>
                      </a:rPr>
                      <m:t>𝑓𝑜𝑟</m:t>
                    </m:r>
                    <m:r>
                      <a:rPr lang="en-US" i="1" dirty="0"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latin typeface="Cambria Math" charset="0"/>
                      </a:rPr>
                      <m:t>𝑑</m:t>
                    </m:r>
                    <m:r>
                      <a:rPr lang="en-US" i="1" dirty="0">
                        <a:latin typeface="Cambria Math" charset="0"/>
                      </a:rPr>
                      <m:t>=0: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𝑚𝑎𝑥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){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		</m:t>
                    </m:r>
                    <m:r>
                      <a:rPr lang="en-US" i="1" dirty="0">
                        <a:latin typeface="Cambria Math" charset="0"/>
                      </a:rPr>
                      <m:t>𝑖𝑓</m:t>
                    </m:r>
                    <m:r>
                      <a:rPr lang="en-US" i="1" dirty="0">
                        <a:latin typeface="Cambria Math" charset="0"/>
                      </a:rPr>
                      <m:t>(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–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𝑒𝑧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𝑑𝑦</m:t>
                        </m:r>
                      </m:e>
                    </m:d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</a:rPr>
                      <m:t>≡0 </m:t>
                    </m:r>
                    <m:d>
                      <m:d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𝑚𝑜𝑑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0" dirty="0" smtClean="0">
                        <a:latin typeface="Cambria Math" charset="0"/>
                      </a:rPr>
                      <m:t>)</m:t>
                    </m:r>
                    <m:r>
                      <a:rPr lang="en-US" dirty="0">
                        <a:latin typeface="Cambria Math" charset="0"/>
                      </a:rPr>
                      <m:t>{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DEB5F9"/>
                    </a:solidFill>
                  </a:rPr>
                  <a:t>// Assume unit cost</a:t>
                </a:r>
              </a:p>
              <a:p>
                <a:pPr marL="457200" lvl="1" indent="0">
                  <a:buNone/>
                </a:pPr>
                <a:r>
                  <a:rPr lang="en-US" dirty="0"/>
                  <a:t>			return </a:t>
                </a:r>
                <a:r>
                  <a:rPr lang="en-US" b="1" dirty="0"/>
                  <a:t>true</a:t>
                </a:r>
                <a:r>
                  <a:rPr lang="en-US" dirty="0"/>
                  <a:t>;</a:t>
                </a:r>
              </a:p>
              <a:p>
                <a:pPr marL="457200" lvl="1" indent="0">
                  <a:buNone/>
                </a:pPr>
                <a:r>
                  <a:rPr lang="en-US" dirty="0"/>
                  <a:t>	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return </a:t>
                </a:r>
                <a:r>
                  <a:rPr lang="en-US" b="1" dirty="0"/>
                  <a:t>false</a:t>
                </a:r>
                <a:r>
                  <a:rPr lang="en-US" dirty="0"/>
                  <a:t>;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4622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596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do we care about?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Do we care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 as opposed to “roughly”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>
                    <a:solidFill>
                      <a:srgbClr val="7030A0"/>
                    </a:solidFill>
                  </a:rPr>
                  <a:t>No, (mathematical reason): </a:t>
                </a:r>
                <a:r>
                  <a:rPr lang="en-US" dirty="0">
                    <a:solidFill>
                      <a:schemeClr val="tx1"/>
                    </a:solidFill>
                  </a:rPr>
                  <a:t>because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grows </a:t>
                </a:r>
                <a:r>
                  <a:rPr lang="en-US" dirty="0">
                    <a:solidFill>
                      <a:srgbClr val="FF0000"/>
                    </a:solidFill>
                  </a:rPr>
                  <a:t>much faster </a:t>
                </a:r>
                <a:r>
                  <a:rPr lang="en-US" dirty="0">
                    <a:solidFill>
                      <a:schemeClr val="tx1"/>
                    </a:solidFill>
                  </a:rPr>
                  <a:t>than the other terms and thus </a:t>
                </a:r>
                <a:r>
                  <a:rPr lang="en-US" dirty="0">
                    <a:solidFill>
                      <a:srgbClr val="FF0000"/>
                    </a:solidFill>
                  </a:rPr>
                  <a:t>dominates </a:t>
                </a:r>
                <a:r>
                  <a:rPr lang="en-US" dirty="0"/>
                  <a:t>the expression.</a:t>
                </a:r>
              </a:p>
              <a:p>
                <a:pPr lvl="1"/>
                <a:r>
                  <a:rPr lang="en-US" dirty="0">
                    <a:solidFill>
                      <a:srgbClr val="7030A0"/>
                    </a:solidFill>
                  </a:rPr>
                  <a:t>No, (</a:t>
                </a:r>
                <a:r>
                  <a:rPr lang="en-US" dirty="0" err="1">
                    <a:solidFill>
                      <a:srgbClr val="7030A0"/>
                    </a:solidFill>
                  </a:rPr>
                  <a:t>CompSci</a:t>
                </a:r>
                <a:r>
                  <a:rPr lang="en-US" dirty="0">
                    <a:solidFill>
                      <a:srgbClr val="7030A0"/>
                    </a:solidFill>
                  </a:rPr>
                  <a:t> reason):</a:t>
                </a:r>
                <a:r>
                  <a:rPr lang="en-US" dirty="0"/>
                  <a:t> The constant of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doesn’t matter because of Moore’s Law: </a:t>
                </a:r>
                <a:r>
                  <a:rPr lang="en-US" dirty="0">
                    <a:solidFill>
                      <a:srgbClr val="00B050"/>
                    </a:solidFill>
                  </a:rPr>
                  <a:t>Every year and a half, computers double in speed.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The formula of the partial sum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of the arithmetic progression, of course, doesn’t change.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0537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Second algorithm-runtime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&lt;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charset="0"/>
                      </a:rPr>
                      <m:t>𝒚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&lt;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𝒛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for simplicity </a:t>
                </a:r>
              </a:p>
              <a:p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𝑏𝑜𝑜𝑙𝑒𝑎𝑛</m:t>
                      </m:r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𝑓𝑢𝑛𝑐𝑡𝑖𝑜𝑛</m:t>
                      </m:r>
                      <m:r>
                        <a:rPr lang="en-US" i="1" dirty="0"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, 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>
                          <a:latin typeface="Cambria Math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𝑧</m:t>
                      </m:r>
                      <m:r>
                        <a:rPr lang="en-US" b="0" i="1" dirty="0" smtClean="0">
                          <a:latin typeface="Cambria Math" charset="0"/>
                        </a:rPr>
                        <m:t>, </m:t>
                      </m:r>
                      <m:r>
                        <a:rPr lang="en-US" i="1" dirty="0">
                          <a:latin typeface="Cambria Math" charset="0"/>
                        </a:rPr>
                        <m:t>𝑛</m:t>
                      </m:r>
                      <m:r>
                        <a:rPr lang="en-US" i="1" dirty="0">
                          <a:latin typeface="Cambria Math" charset="0"/>
                        </a:rPr>
                        <m:t>){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 dirty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max</m:t>
                        </m:r>
                      </m:sub>
                    </m:sSub>
                    <m:r>
                      <a:rPr lang="en-US" i="1" dirty="0">
                        <a:solidFill>
                          <a:schemeClr val="accent6"/>
                        </a:solidFill>
                        <a:latin typeface="Cambria Math" charset="0"/>
                      </a:rPr>
                      <m:t>⁡= 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charset="0"/>
                      </a:rPr>
                      <m:t>⌊</m:t>
                    </m:r>
                    <m:f>
                      <m:fPr>
                        <m:type m:val="skw"/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𝑧</m:t>
                        </m:r>
                      </m:den>
                    </m:f>
                    <m:r>
                      <a:rPr lang="en-US" i="1">
                        <a:solidFill>
                          <a:schemeClr val="accent6"/>
                        </a:solidFill>
                        <a:latin typeface="Cambria Math" charset="0"/>
                      </a:rPr>
                      <m:t>⌋</m:t>
                    </m:r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// The whole #times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𝑧</m:t>
                    </m:r>
                    <m:r>
                      <a:rPr lang="en-US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 =</m:t>
                    </m:r>
                    <m:r>
                      <m:rPr>
                        <m:sty m:val="p"/>
                      </m:rPr>
                      <a:rPr lang="en-US" i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max</m:t>
                    </m:r>
                    <m:r>
                      <a:rPr lang="en-US" i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⁡(</m:t>
                    </m:r>
                    <m:r>
                      <a:rPr lang="en-US" i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, </m:t>
                    </m:r>
                    <m:r>
                      <a:rPr lang="en-US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, </m:t>
                    </m:r>
                    <m:r>
                      <a:rPr lang="en-US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𝑧</m:t>
                    </m:r>
                    <m:r>
                      <a:rPr lang="en-US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”fits”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	</m:t>
                      </m:r>
                      <m:r>
                        <a:rPr lang="en-US" i="1" dirty="0">
                          <a:latin typeface="Cambria Math" charset="0"/>
                        </a:rPr>
                        <m:t>𝑓𝑜𝑟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𝑒</m:t>
                      </m:r>
                      <m:r>
                        <a:rPr lang="en-US" i="1" dirty="0">
                          <a:latin typeface="Cambria Math" charset="0"/>
                        </a:rPr>
                        <m:t>=0: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i="1" dirty="0">
                              <a:latin typeface="Cambria Math" charset="0"/>
                            </a:rPr>
                            <m:t>𝑚𝑎𝑥</m:t>
                          </m:r>
                        </m:sub>
                      </m:sSub>
                      <m:r>
                        <a:rPr lang="en-US" i="1" dirty="0">
                          <a:latin typeface="Cambria Math" charset="0"/>
                        </a:rPr>
                        <m:t>){</m:t>
                      </m:r>
                    </m:oMath>
                  </m:oMathPara>
                </a14:m>
                <a:br>
                  <a:rPr lang="en-US" dirty="0"/>
                </a:b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	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𝑚𝑎𝑥</m:t>
                        </m:r>
                      </m:sub>
                    </m:sSub>
                    <m:r>
                      <a:rPr lang="en-US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⌊</m:t>
                    </m:r>
                    <m:f>
                      <m:fPr>
                        <m:type m:val="skw"/>
                        <m:ctrl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𝑒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den>
                    </m:f>
                    <m:r>
                      <a:rPr lang="en-US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⌋</m:t>
                    </m:r>
                    <m:r>
                      <a:rPr lang="en-US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	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// The whole # times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max</m:t>
                    </m:r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⁡(</m:t>
                    </m:r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 </m:t>
                    </m:r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”fits”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	</m:t>
                    </m:r>
                    <m:r>
                      <a:rPr lang="en-US" i="1" dirty="0">
                        <a:latin typeface="Cambria Math" charset="0"/>
                      </a:rPr>
                      <m:t>𝑓𝑜𝑟</m:t>
                    </m:r>
                    <m:r>
                      <a:rPr lang="en-US" i="1" dirty="0"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latin typeface="Cambria Math" charset="0"/>
                      </a:rPr>
                      <m:t>𝑑</m:t>
                    </m:r>
                    <m:r>
                      <a:rPr lang="en-US" i="1" dirty="0">
                        <a:latin typeface="Cambria Math" charset="0"/>
                      </a:rPr>
                      <m:t>=0: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𝑚𝑎𝑥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){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		</m:t>
                    </m:r>
                    <m:r>
                      <a:rPr lang="en-US" i="1" dirty="0">
                        <a:latin typeface="Cambria Math" charset="0"/>
                      </a:rPr>
                      <m:t>𝑖𝑓</m:t>
                    </m:r>
                    <m:r>
                      <a:rPr lang="en-US" i="1" dirty="0">
                        <a:latin typeface="Cambria Math" charset="0"/>
                      </a:rPr>
                      <m:t>(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–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𝑒𝑧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𝑑𝑦</m:t>
                        </m:r>
                      </m:e>
                    </m:d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</a:rPr>
                      <m:t>≡0 </m:t>
                    </m:r>
                    <m:d>
                      <m:d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𝑚𝑜𝑑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0" dirty="0" smtClean="0">
                        <a:latin typeface="Cambria Math" charset="0"/>
                      </a:rPr>
                      <m:t>)</m:t>
                    </m:r>
                    <m:r>
                      <a:rPr lang="en-US" dirty="0">
                        <a:latin typeface="Cambria Math" charset="0"/>
                      </a:rPr>
                      <m:t>{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DEB5F9"/>
                    </a:solidFill>
                  </a:rPr>
                  <a:t>// Assume unit cost</a:t>
                </a:r>
              </a:p>
              <a:p>
                <a:pPr marL="457200" lvl="1" indent="0">
                  <a:buNone/>
                </a:pPr>
                <a:r>
                  <a:rPr lang="en-US" dirty="0"/>
                  <a:t>			return </a:t>
                </a:r>
                <a:r>
                  <a:rPr lang="en-US" b="1" dirty="0"/>
                  <a:t>true</a:t>
                </a:r>
                <a:r>
                  <a:rPr lang="en-US" dirty="0"/>
                  <a:t>;</a:t>
                </a:r>
              </a:p>
              <a:p>
                <a:pPr marL="457200" lvl="1" indent="0">
                  <a:buNone/>
                </a:pPr>
                <a:r>
                  <a:rPr lang="en-US" dirty="0"/>
                  <a:t>	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return </a:t>
                </a:r>
                <a:r>
                  <a:rPr lang="en-US" b="1" dirty="0"/>
                  <a:t>false</a:t>
                </a:r>
                <a:r>
                  <a:rPr lang="en-US" dirty="0"/>
                  <a:t>;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95568" y="4855776"/>
                <a:ext cx="1153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is: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568" y="4855776"/>
                <a:ext cx="1153296" cy="584775"/>
              </a:xfrm>
              <a:prstGeom prst="rect">
                <a:avLst/>
              </a:prstGeom>
              <a:blipFill rotWithShape="0">
                <a:blip r:embed="rId3"/>
                <a:stretch>
                  <a:fillRect t="-12632" b="-3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306064" y="4855776"/>
                <a:ext cx="1863811" cy="7908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𝒪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064" y="4855776"/>
                <a:ext cx="1863811" cy="7908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546756" y="4855776"/>
                <a:ext cx="1863811" cy="79083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𝒪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756" y="4855776"/>
                <a:ext cx="1863811" cy="79083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306064" y="5771483"/>
                <a:ext cx="1863811" cy="790833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𝒪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log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064" y="5771483"/>
                <a:ext cx="1863811" cy="79083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8546756" y="5771484"/>
            <a:ext cx="1863811" cy="7908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Something Else</a:t>
            </a:r>
          </a:p>
        </p:txBody>
      </p:sp>
    </p:spTree>
    <p:extLst>
      <p:ext uri="{BB962C8B-B14F-4D97-AF65-F5344CB8AC3E}">
        <p14:creationId xmlns:p14="http://schemas.microsoft.com/office/powerpoint/2010/main" val="1266132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Second algorithm-runtime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&lt;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charset="0"/>
                      </a:rPr>
                      <m:t>𝒚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&lt;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𝒛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for simplicity </a:t>
                </a:r>
              </a:p>
              <a:p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𝑏𝑜𝑜𝑙𝑒𝑎𝑛</m:t>
                      </m:r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𝑓𝑢𝑛𝑐𝑡𝑖𝑜𝑛</m:t>
                      </m:r>
                      <m:r>
                        <a:rPr lang="en-US" i="1" dirty="0"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, 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>
                          <a:latin typeface="Cambria Math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𝑧</m:t>
                      </m:r>
                      <m:r>
                        <a:rPr lang="en-US" b="0" i="1" dirty="0" smtClean="0">
                          <a:latin typeface="Cambria Math" charset="0"/>
                        </a:rPr>
                        <m:t>, </m:t>
                      </m:r>
                      <m:r>
                        <a:rPr lang="en-US" i="1" dirty="0">
                          <a:latin typeface="Cambria Math" charset="0"/>
                        </a:rPr>
                        <m:t>𝑛</m:t>
                      </m:r>
                      <m:r>
                        <a:rPr lang="en-US" i="1" dirty="0">
                          <a:latin typeface="Cambria Math" charset="0"/>
                        </a:rPr>
                        <m:t>){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 dirty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max</m:t>
                        </m:r>
                      </m:sub>
                    </m:sSub>
                    <m:r>
                      <a:rPr lang="en-US" i="1" dirty="0">
                        <a:solidFill>
                          <a:schemeClr val="accent6"/>
                        </a:solidFill>
                        <a:latin typeface="Cambria Math" charset="0"/>
                      </a:rPr>
                      <m:t>⁡= 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charset="0"/>
                      </a:rPr>
                      <m:t>⌊</m:t>
                    </m:r>
                    <m:f>
                      <m:fPr>
                        <m:type m:val="skw"/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𝑧</m:t>
                        </m:r>
                      </m:den>
                    </m:f>
                    <m:r>
                      <a:rPr lang="en-US" i="1">
                        <a:solidFill>
                          <a:schemeClr val="accent6"/>
                        </a:solidFill>
                        <a:latin typeface="Cambria Math" charset="0"/>
                      </a:rPr>
                      <m:t>⌋</m:t>
                    </m:r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// The whole #times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𝑧</m:t>
                    </m:r>
                    <m:r>
                      <a:rPr lang="en-US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 =</m:t>
                    </m:r>
                    <m:r>
                      <m:rPr>
                        <m:sty m:val="p"/>
                      </m:rPr>
                      <a:rPr lang="en-US" i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max</m:t>
                    </m:r>
                    <m:r>
                      <a:rPr lang="en-US" i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⁡(</m:t>
                    </m:r>
                    <m:r>
                      <a:rPr lang="en-US" i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, </m:t>
                    </m:r>
                    <m:r>
                      <a:rPr lang="en-US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, </m:t>
                    </m:r>
                    <m:r>
                      <a:rPr lang="en-US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𝑧</m:t>
                    </m:r>
                    <m:r>
                      <a:rPr lang="en-US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”fits”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	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𝑓𝑜𝑟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𝑒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charset="0"/>
                        </a:rPr>
                        <m:t>=0: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𝑚𝑎𝑥</m:t>
                          </m:r>
                        </m:sub>
                      </m:sSub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charset="0"/>
                        </a:rPr>
                        <m:t>){</m:t>
                      </m:r>
                    </m:oMath>
                  </m:oMathPara>
                </a14:m>
                <a:br>
                  <a:rPr lang="en-US" dirty="0">
                    <a:solidFill>
                      <a:srgbClr val="FF0000"/>
                    </a:solidFill>
                  </a:rPr>
                </a:b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	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𝑚𝑎𝑥</m:t>
                        </m:r>
                      </m:sub>
                    </m:sSub>
                    <m:r>
                      <a:rPr lang="en-US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⌊</m:t>
                    </m:r>
                    <m:f>
                      <m:fPr>
                        <m:type m:val="skw"/>
                        <m:ctrlP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𝑒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den>
                    </m:f>
                    <m:r>
                      <a:rPr lang="en-US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⌋</m:t>
                    </m:r>
                    <m:r>
                      <a:rPr lang="en-US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	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// The whole # times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max</m:t>
                    </m:r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⁡(</m:t>
                    </m:r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 </m:t>
                    </m:r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”fits”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	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𝑓𝑜𝑟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charset="0"/>
                      </a:rPr>
                      <m:t>=0: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𝑚𝑎𝑥</m:t>
                        </m:r>
                      </m:sub>
                    </m:sSub>
                    <m:r>
                      <a:rPr lang="en-US" i="1" dirty="0">
                        <a:solidFill>
                          <a:srgbClr val="FF0000"/>
                        </a:solidFill>
                        <a:latin typeface="Cambria Math" charset="0"/>
                      </a:rPr>
                      <m:t>){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		</m:t>
                    </m:r>
                    <m:r>
                      <a:rPr lang="en-US" i="1" dirty="0">
                        <a:latin typeface="Cambria Math" charset="0"/>
                      </a:rPr>
                      <m:t>𝑖𝑓</m:t>
                    </m:r>
                    <m:r>
                      <a:rPr lang="en-US" i="1" dirty="0">
                        <a:latin typeface="Cambria Math" charset="0"/>
                      </a:rPr>
                      <m:t>(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–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𝑒𝑧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𝑑𝑦</m:t>
                        </m:r>
                      </m:e>
                    </m:d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</a:rPr>
                      <m:t>≡0 </m:t>
                    </m:r>
                    <m:d>
                      <m:d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𝑚𝑜𝑑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0" dirty="0" smtClean="0">
                        <a:latin typeface="Cambria Math" charset="0"/>
                      </a:rPr>
                      <m:t>)</m:t>
                    </m:r>
                    <m:r>
                      <a:rPr lang="en-US" dirty="0">
                        <a:latin typeface="Cambria Math" charset="0"/>
                      </a:rPr>
                      <m:t>{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DEB5F9"/>
                    </a:solidFill>
                  </a:rPr>
                  <a:t>// Assume unit cost</a:t>
                </a:r>
              </a:p>
              <a:p>
                <a:pPr marL="457200" lvl="1" indent="0">
                  <a:buNone/>
                </a:pPr>
                <a:r>
                  <a:rPr lang="en-US" dirty="0"/>
                  <a:t>			return </a:t>
                </a:r>
                <a:r>
                  <a:rPr lang="en-US" b="1" dirty="0"/>
                  <a:t>true</a:t>
                </a:r>
                <a:r>
                  <a:rPr lang="en-US" dirty="0"/>
                  <a:t>;</a:t>
                </a:r>
              </a:p>
              <a:p>
                <a:pPr marL="457200" lvl="1" indent="0">
                  <a:buNone/>
                </a:pPr>
                <a:r>
                  <a:rPr lang="en-US" dirty="0"/>
                  <a:t>	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return </a:t>
                </a:r>
                <a:r>
                  <a:rPr lang="en-US" b="1" dirty="0"/>
                  <a:t>false</a:t>
                </a:r>
                <a:r>
                  <a:rPr lang="en-US" dirty="0"/>
                  <a:t>;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5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95568" y="4855776"/>
                <a:ext cx="1153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is: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568" y="4855776"/>
                <a:ext cx="1153296" cy="584775"/>
              </a:xfrm>
              <a:prstGeom prst="rect">
                <a:avLst/>
              </a:prstGeom>
              <a:blipFill rotWithShape="0">
                <a:blip r:embed="rId3"/>
                <a:stretch>
                  <a:fillRect t="-12632" b="-3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306064" y="4855776"/>
                <a:ext cx="1863811" cy="7908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𝒪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064" y="4855776"/>
                <a:ext cx="1863811" cy="7908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546756" y="4855776"/>
                <a:ext cx="1863811" cy="79083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𝒪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756" y="4855776"/>
                <a:ext cx="1863811" cy="79083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306064" y="5771483"/>
                <a:ext cx="1863811" cy="790833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𝒪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log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064" y="5771483"/>
                <a:ext cx="1863811" cy="79083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8546756" y="5771484"/>
            <a:ext cx="1863811" cy="7908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Something Else</a:t>
            </a:r>
          </a:p>
        </p:txBody>
      </p:sp>
      <p:sp>
        <p:nvSpPr>
          <p:cNvPr id="9" name="Oval 8"/>
          <p:cNvSpPr/>
          <p:nvPr/>
        </p:nvSpPr>
        <p:spPr>
          <a:xfrm>
            <a:off x="8259461" y="4607907"/>
            <a:ext cx="2438400" cy="12865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urved Connector 10"/>
          <p:cNvCxnSpPr>
            <a:stCxn id="9" idx="7"/>
          </p:cNvCxnSpPr>
          <p:nvPr/>
        </p:nvCxnSpPr>
        <p:spPr>
          <a:xfrm rot="16200000" flipV="1">
            <a:off x="6241137" y="696692"/>
            <a:ext cx="1704778" cy="6494480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10800000">
            <a:off x="4296230" y="3860800"/>
            <a:ext cx="4250527" cy="994976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765769" y="1349256"/>
                <a:ext cx="3499635" cy="1674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u="sng" dirty="0">
                    <a:solidFill>
                      <a:srgbClr val="FF0000"/>
                    </a:solidFill>
                  </a:rPr>
                  <a:t>Both</a:t>
                </a:r>
                <a:r>
                  <a:rPr lang="en-US" sz="3200" dirty="0">
                    <a:solidFill>
                      <a:srgbClr val="FF0000"/>
                    </a:solidFill>
                  </a:rPr>
                  <a:t> loops will run </a:t>
                </a:r>
                <a:r>
                  <a:rPr lang="en-US" sz="3200" u="sng" dirty="0">
                    <a:solidFill>
                      <a:srgbClr val="FF0000"/>
                    </a:solidFill>
                  </a:rPr>
                  <a:t>at most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𝑧𝑦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times! 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769" y="1349256"/>
                <a:ext cx="3499635" cy="1674817"/>
              </a:xfrm>
              <a:prstGeom prst="rect">
                <a:avLst/>
              </a:prstGeom>
              <a:blipFill rotWithShape="0">
                <a:blip r:embed="rId7"/>
                <a:stretch>
                  <a:fillRect l="-4530" t="-4727" r="-1394" b="-8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6887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(Ungraded) homework for you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Modify algorithm to produce </a:t>
                </a:r>
                <a:r>
                  <a:rPr lang="en-US" dirty="0">
                    <a:solidFill>
                      <a:schemeClr val="accent2"/>
                    </a:solidFill>
                  </a:rPr>
                  <a:t>the NUMBER of ways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can be written as a sum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's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/>
                  <a:t>'s.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Modify to produce </a:t>
                </a:r>
                <a:r>
                  <a:rPr lang="en-US" dirty="0">
                    <a:solidFill>
                      <a:schemeClr val="accent6"/>
                    </a:solidFill>
                  </a:rPr>
                  <a:t>HOW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can be written </a:t>
                </a:r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's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/>
                  <a:t>'s.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381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60741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Second algorithm-runtime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00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3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400" dirty="0"/>
                  <a:t> is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3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3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34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3400" dirty="0"/>
              </a:p>
              <a:p>
                <a:pPr lvl="1"/>
                <a:r>
                  <a:rPr lang="en-US" sz="2800" dirty="0">
                    <a:solidFill>
                      <a:srgbClr val="7030A0"/>
                    </a:solidFill>
                  </a:rPr>
                  <a:t>constant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𝑧𝑦</m:t>
                        </m:r>
                      </m:den>
                    </m:f>
                  </m:oMath>
                </a14:m>
                <a:endParaRPr lang="en-US" sz="2800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sz="2800" dirty="0"/>
                  <a:t>Good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𝑧</m:t>
                    </m:r>
                    <m:r>
                      <a:rPr lang="en-US" sz="2800" b="0" i="1" smtClean="0">
                        <a:latin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800" dirty="0"/>
                  <a:t> large</a:t>
                </a:r>
              </a:p>
              <a:p>
                <a:pPr lvl="2"/>
                <a:r>
                  <a:rPr lang="en-US" sz="2400" dirty="0"/>
                  <a:t>Intuition: for large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, 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𝑚𝑎𝑥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=⌊</m:t>
                    </m:r>
                    <m:f>
                      <m:fPr>
                        <m:type m:val="skw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𝑒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𝑦</m:t>
                        </m:r>
                      </m:den>
                    </m:f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⌋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are small, so the loops don’t run for many steps!</a:t>
                </a:r>
              </a:p>
              <a:p>
                <a:pPr lvl="1"/>
                <a:r>
                  <a:rPr lang="en-US" sz="2800" dirty="0"/>
                  <a:t>Bad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𝑧</m:t>
                    </m:r>
                    <m:r>
                      <a:rPr lang="en-US" sz="2800" b="0" i="1" smtClean="0">
                        <a:latin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800" dirty="0"/>
                  <a:t> small </a:t>
                </a:r>
                <a:r>
                  <a:rPr lang="en-US" sz="2800" dirty="0">
                    <a:sym typeface="Wingdings"/>
                  </a:rPr>
                  <a:t></a:t>
                </a:r>
                <a:endParaRPr lang="en-US" sz="2800" dirty="0"/>
              </a:p>
              <a:p>
                <a:pPr lvl="2"/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6526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Second algorithm-runtime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00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3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400" dirty="0"/>
                  <a:t> is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3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3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34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3400" dirty="0"/>
              </a:p>
              <a:p>
                <a:pPr lvl="1"/>
                <a:r>
                  <a:rPr lang="en-US" sz="2800" dirty="0">
                    <a:solidFill>
                      <a:srgbClr val="7030A0"/>
                    </a:solidFill>
                  </a:rPr>
                  <a:t>constant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𝑧𝑦</m:t>
                        </m:r>
                      </m:den>
                    </m:f>
                  </m:oMath>
                </a14:m>
                <a:endParaRPr lang="en-US" sz="2800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sz="2800" dirty="0"/>
                  <a:t>Good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𝑧</m:t>
                    </m:r>
                    <m:r>
                      <a:rPr lang="en-US" sz="2800" b="0" i="1" smtClean="0">
                        <a:latin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800" dirty="0"/>
                  <a:t> large</a:t>
                </a:r>
              </a:p>
              <a:p>
                <a:pPr lvl="2"/>
                <a:r>
                  <a:rPr lang="en-US" sz="2400" dirty="0"/>
                  <a:t>Intuition: for large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, 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𝑚𝑎𝑥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=⌊</m:t>
                    </m:r>
                    <m:f>
                      <m:fPr>
                        <m:type m:val="skw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𝑒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𝑦</m:t>
                        </m:r>
                      </m:den>
                    </m:f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⌋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are small, so the loops don’t run for many steps!</a:t>
                </a:r>
              </a:p>
              <a:p>
                <a:pPr lvl="1"/>
                <a:r>
                  <a:rPr lang="en-US" sz="2800" dirty="0"/>
                  <a:t>Bad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𝑧</m:t>
                    </m:r>
                    <m:r>
                      <a:rPr lang="en-US" sz="2800" b="0" i="1" smtClean="0">
                        <a:latin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/>
                  <a:t>small </a:t>
                </a:r>
                <a:r>
                  <a:rPr lang="en-US" sz="2800">
                    <a:sym typeface="Wingdings"/>
                  </a:rPr>
                  <a:t></a:t>
                </a:r>
                <a:endParaRPr lang="en-US" sz="2800" dirty="0"/>
              </a:p>
              <a:p>
                <a:pPr lvl="2"/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569028" y="5326743"/>
            <a:ext cx="7053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13103556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Second algorithm-runtime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00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3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400" dirty="0"/>
                  <a:t> is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3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3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34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3400" dirty="0"/>
              </a:p>
              <a:p>
                <a:pPr lvl="1"/>
                <a:r>
                  <a:rPr lang="en-US" sz="2800" dirty="0">
                    <a:solidFill>
                      <a:srgbClr val="7030A0"/>
                    </a:solidFill>
                  </a:rPr>
                  <a:t>constant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𝑧𝑦</m:t>
                        </m:r>
                      </m:den>
                    </m:f>
                  </m:oMath>
                </a14:m>
                <a:endParaRPr lang="en-US" sz="2800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sz="2800" dirty="0"/>
                  <a:t>Good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𝑧</m:t>
                    </m:r>
                    <m:r>
                      <a:rPr lang="en-US" sz="2800" b="0" i="1" smtClean="0">
                        <a:latin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800" dirty="0"/>
                  <a:t> large</a:t>
                </a:r>
              </a:p>
              <a:p>
                <a:pPr lvl="2"/>
                <a:r>
                  <a:rPr lang="en-US" sz="2400" dirty="0"/>
                  <a:t>Intuition: for large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, 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𝑚𝑎𝑥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=⌊</m:t>
                    </m:r>
                    <m:f>
                      <m:fPr>
                        <m:type m:val="skw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𝑒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𝑦</m:t>
                        </m:r>
                      </m:den>
                    </m:f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⌋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are small, so the loops don’t run for many steps!</a:t>
                </a:r>
              </a:p>
              <a:p>
                <a:pPr lvl="1"/>
                <a:r>
                  <a:rPr lang="en-US" sz="2800" dirty="0"/>
                  <a:t>Bad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𝑧</m:t>
                    </m:r>
                    <m:r>
                      <a:rPr lang="en-US" sz="2800" b="0" i="1" smtClean="0">
                        <a:latin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/>
                  <a:t>small </a:t>
                </a:r>
                <a:r>
                  <a:rPr lang="en-US" sz="2800">
                    <a:sym typeface="Wingdings"/>
                  </a:rPr>
                  <a:t></a:t>
                </a:r>
                <a:endParaRPr lang="en-US" sz="2800" dirty="0"/>
              </a:p>
              <a:p>
                <a:pPr lvl="2"/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569028" y="5326743"/>
            <a:ext cx="7053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CAN WE DO BETTER?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010" y="4137816"/>
            <a:ext cx="1817504" cy="272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149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Third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will present another algorithm for the three coin problem, which runs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 uses </a:t>
                </a:r>
                <a:r>
                  <a:rPr lang="en-US" dirty="0" err="1">
                    <a:solidFill>
                      <a:schemeClr val="accent1"/>
                    </a:solidFill>
                  </a:rPr>
                  <a:t>memoization</a:t>
                </a:r>
                <a:r>
                  <a:rPr lang="en-US" dirty="0">
                    <a:solidFill>
                      <a:schemeClr val="accent1"/>
                    </a:solidFill>
                  </a:rPr>
                  <a:t>/dynamic programming.</a:t>
                </a:r>
              </a:p>
              <a:p>
                <a:r>
                  <a:rPr lang="en-US" dirty="0"/>
                  <a:t>Interesting point: In CS, often easier to solve a harder problem that the problem at hand.</a:t>
                </a:r>
              </a:p>
              <a:p>
                <a:pPr lvl="1"/>
                <a:r>
                  <a:rPr lang="en-US" dirty="0"/>
                  <a:t>In this case, we can 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efficiently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6"/>
                    </a:solidFill>
                  </a:rPr>
                  <a:t>find </a:t>
                </a:r>
                <a:r>
                  <a:rPr lang="en-US" b="1" i="1" u="sng" dirty="0">
                    <a:solidFill>
                      <a:schemeClr val="accent6"/>
                    </a:solidFill>
                  </a:rPr>
                  <a:t>all</a:t>
                </a:r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between </a:t>
                </a:r>
                <a14:m>
                  <m:oMath xmlns:m="http://schemas.openxmlformats.org/officeDocument/2006/math">
                    <m:r>
                      <a:rPr lang="en-US" i="0" dirty="0" smtClean="0">
                        <a:solidFill>
                          <a:schemeClr val="accent6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can be written</a:t>
                </a:r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  <a:r>
                  <a:rPr lang="en-US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99015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Third algorithm </a:t>
            </a:r>
            <a:r>
              <a:rPr lang="mr-IN" dirty="0"/>
              <a:t>–</a:t>
            </a:r>
            <a:r>
              <a:rPr lang="en-US" dirty="0"/>
              <a:t> Take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&lt;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𝒚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&lt;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𝒛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for simplicity</a:t>
                </a:r>
              </a:p>
              <a:p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𝐴</m:t>
                      </m:r>
                      <m:r>
                        <a:rPr lang="en-US" i="1" dirty="0" smtClean="0">
                          <a:latin typeface="Cambria Math" charset="0"/>
                        </a:rPr>
                        <m:t>[0]=</m:t>
                      </m:r>
                      <m:r>
                        <a:rPr lang="en-US" b="1" i="1" dirty="0" smtClean="0">
                          <a:latin typeface="Cambria Math" charset="0"/>
                        </a:rPr>
                        <m:t>𝒕𝒓𝒖𝒆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𝑓𝑜𝑟</m:t>
                      </m:r>
                      <m:r>
                        <a:rPr lang="en-US" i="1" dirty="0" smtClean="0">
                          <a:latin typeface="Cambria Math" charset="0"/>
                        </a:rPr>
                        <m:t> (</m:t>
                      </m:r>
                      <m:r>
                        <a:rPr lang="en-US" i="1" dirty="0" err="1">
                          <a:latin typeface="Cambria Math" charset="0"/>
                        </a:rPr>
                        <m:t>𝑖</m:t>
                      </m:r>
                      <m:r>
                        <a:rPr lang="en-US" i="1" dirty="0">
                          <a:latin typeface="Cambria Math" charset="0"/>
                        </a:rPr>
                        <m:t>=1 </m:t>
                      </m:r>
                      <m:r>
                        <a:rPr lang="en-US" i="1" dirty="0">
                          <a:latin typeface="Cambria Math" charset="0"/>
                        </a:rPr>
                        <m:t>𝑡𝑜</m:t>
                      </m:r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 smtClean="0">
                          <a:latin typeface="Cambria Math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charset="0"/>
                        </a:rPr>
                        <m:t>)</m:t>
                      </m:r>
                      <m:r>
                        <a:rPr lang="en-US" i="1" dirty="0" smtClean="0">
                          <a:latin typeface="Cambria Math" charset="0"/>
                        </a:rPr>
                        <m:t>{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	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𝑖</m:t>
                      </m:r>
                      <m:r>
                        <a:rPr lang="en-US" i="1" dirty="0" smtClean="0">
                          <a:latin typeface="Cambria Math" charset="0"/>
                        </a:rPr>
                        <m:t>𝑓</m:t>
                      </m:r>
                      <m:r>
                        <a:rPr lang="en-US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r>
                        <a:rPr lang="en-US" i="1" dirty="0">
                          <a:latin typeface="Cambria Math" charset="0"/>
                        </a:rPr>
                        <m:t>[</m:t>
                      </m:r>
                      <m:r>
                        <a:rPr lang="en-US" i="1" dirty="0" err="1">
                          <a:latin typeface="Cambria Math" charset="0"/>
                        </a:rPr>
                        <m:t>𝑖</m:t>
                      </m:r>
                      <m:r>
                        <a:rPr lang="en-US" i="1" dirty="0">
                          <a:latin typeface="Cambria Math" charset="0"/>
                        </a:rPr>
                        <m:t>−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 smtClean="0">
                          <a:latin typeface="Cambria Math" charset="0"/>
                        </a:rPr>
                        <m:t>]=</m:t>
                      </m:r>
                      <m:r>
                        <a:rPr lang="en-US" b="1" i="1" dirty="0" smtClean="0">
                          <a:latin typeface="Cambria Math" charset="0"/>
                        </a:rPr>
                        <m:t>𝒕𝒓𝒖𝒆</m:t>
                      </m:r>
                      <m:r>
                        <a:rPr lang="en-US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 smtClean="0">
                          <a:latin typeface="Cambria Math" charset="0"/>
                        </a:rPr>
                        <m:t>𝑜𝑟</m:t>
                      </m:r>
                      <m:r>
                        <a:rPr lang="en-US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r>
                        <a:rPr lang="en-US" i="1" dirty="0">
                          <a:latin typeface="Cambria Math" charset="0"/>
                        </a:rPr>
                        <m:t>[</m:t>
                      </m:r>
                      <m:r>
                        <a:rPr lang="en-US" i="1" dirty="0" err="1">
                          <a:latin typeface="Cambria Math" charset="0"/>
                        </a:rPr>
                        <m:t>𝑖</m:t>
                      </m:r>
                      <m:r>
                        <a:rPr lang="en-US" i="1" dirty="0">
                          <a:latin typeface="Cambria Math" charset="0"/>
                        </a:rPr>
                        <m:t>−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 smtClean="0">
                          <a:latin typeface="Cambria Math" charset="0"/>
                        </a:rPr>
                        <m:t>]=</m:t>
                      </m:r>
                      <m:r>
                        <a:rPr lang="en-US" b="1" i="1" dirty="0" smtClean="0">
                          <a:latin typeface="Cambria Math" charset="0"/>
                        </a:rPr>
                        <m:t>𝒕𝒓𝒖𝒆</m:t>
                      </m:r>
                      <m:r>
                        <a:rPr lang="en-US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 smtClean="0">
                          <a:latin typeface="Cambria Math" charset="0"/>
                        </a:rPr>
                        <m:t>𝑜𝑟</m:t>
                      </m:r>
                      <m:r>
                        <a:rPr lang="en-US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r>
                        <a:rPr lang="en-US" i="1" dirty="0">
                          <a:latin typeface="Cambria Math" charset="0"/>
                        </a:rPr>
                        <m:t>[</m:t>
                      </m:r>
                      <m:r>
                        <a:rPr lang="en-US" i="1" dirty="0" err="1">
                          <a:latin typeface="Cambria Math" charset="0"/>
                        </a:rPr>
                        <m:t>𝑖</m:t>
                      </m:r>
                      <m:r>
                        <a:rPr lang="en-US" i="1" dirty="0">
                          <a:latin typeface="Cambria Math" charset="0"/>
                        </a:rPr>
                        <m:t>−</m:t>
                      </m:r>
                      <m:r>
                        <a:rPr lang="en-US" i="1" dirty="0">
                          <a:latin typeface="Cambria Math" charset="0"/>
                        </a:rPr>
                        <m:t>𝑧</m:t>
                      </m:r>
                      <m:r>
                        <a:rPr lang="en-US" i="1" dirty="0" smtClean="0">
                          <a:latin typeface="Cambria Math" charset="0"/>
                        </a:rPr>
                        <m:t>]=</m:t>
                      </m:r>
                      <m:r>
                        <a:rPr lang="en-US" b="1" i="1" dirty="0" smtClean="0">
                          <a:latin typeface="Cambria Math" charset="0"/>
                        </a:rPr>
                        <m:t>𝒕𝒓𝒖𝒆</m:t>
                      </m:r>
                      <m:r>
                        <a:rPr lang="en-US" b="1" i="1" dirty="0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latin typeface="Cambria Math" charset="0"/>
                      </a:rPr>
                      <m:t>[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 smtClean="0">
                        <a:latin typeface="Cambria Math" charset="0"/>
                      </a:rPr>
                      <m:t>]=</m:t>
                    </m:r>
                    <m:r>
                      <a:rPr lang="en-US" b="1" i="1" dirty="0" smtClean="0">
                        <a:latin typeface="Cambria Math" charset="0"/>
                      </a:rPr>
                      <m:t>𝒕𝒓𝒖𝒆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𝑒𝑙𝑠𝑒</m:t>
                    </m:r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𝐴</m:t>
                    </m:r>
                    <m:r>
                      <a:rPr lang="en-US" i="1" dirty="0">
                        <a:latin typeface="Cambria Math" charset="0"/>
                      </a:rPr>
                      <m:t>[</m:t>
                    </m:r>
                    <m:r>
                      <a:rPr lang="en-US" i="1" dirty="0" err="1">
                        <a:latin typeface="Cambria Math" charset="0"/>
                      </a:rPr>
                      <m:t>𝑖</m:t>
                    </m:r>
                    <m:r>
                      <a:rPr lang="en-US" i="1" dirty="0" smtClean="0">
                        <a:latin typeface="Cambria Math" charset="0"/>
                      </a:rPr>
                      <m:t>]=</m:t>
                    </m:r>
                    <m:r>
                      <a:rPr lang="en-US" b="1" i="1" dirty="0" smtClean="0">
                        <a:latin typeface="Cambria Math" charset="0"/>
                      </a:rPr>
                      <m:t>𝒇𝒂𝒍𝒔𝒆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81273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Third algorithm </a:t>
            </a:r>
            <a:r>
              <a:rPr lang="mr-IN" dirty="0"/>
              <a:t>–</a:t>
            </a:r>
            <a:r>
              <a:rPr lang="en-US" dirty="0"/>
              <a:t> Take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charset="0"/>
                      </a:rPr>
                      <m:t>𝒙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charset="0"/>
                      </a:rPr>
                      <m:t>&lt;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charset="0"/>
                      </a:rPr>
                      <m:t>𝒚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charset="0"/>
                      </a:rPr>
                      <m:t>&lt;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charset="0"/>
                      </a:rPr>
                      <m:t>𝒛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for simplicity</a:t>
                </a:r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𝐴</m:t>
                      </m:r>
                      <m:r>
                        <a:rPr lang="en-US" i="1" dirty="0" smtClean="0">
                          <a:latin typeface="Cambria Math" charset="0"/>
                        </a:rPr>
                        <m:t>[0]=</m:t>
                      </m:r>
                      <m:r>
                        <a:rPr lang="en-US" b="1" i="1" dirty="0" smtClean="0">
                          <a:latin typeface="Cambria Math" charset="0"/>
                        </a:rPr>
                        <m:t>𝒕𝒓𝒖𝒆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𝑓𝑜𝑟</m:t>
                      </m:r>
                      <m:r>
                        <a:rPr lang="en-US" i="1" dirty="0" smtClean="0">
                          <a:latin typeface="Cambria Math" charset="0"/>
                        </a:rPr>
                        <m:t> (</m:t>
                      </m:r>
                      <m:r>
                        <a:rPr lang="en-US" i="1" dirty="0" err="1">
                          <a:latin typeface="Cambria Math" charset="0"/>
                        </a:rPr>
                        <m:t>𝑖</m:t>
                      </m:r>
                      <m:r>
                        <a:rPr lang="en-US" i="1" dirty="0">
                          <a:latin typeface="Cambria Math" charset="0"/>
                        </a:rPr>
                        <m:t>=1 </m:t>
                      </m:r>
                      <m:r>
                        <a:rPr lang="en-US" i="1" dirty="0">
                          <a:latin typeface="Cambria Math" charset="0"/>
                        </a:rPr>
                        <m:t>𝑡𝑜</m:t>
                      </m:r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 smtClean="0">
                          <a:latin typeface="Cambria Math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charset="0"/>
                        </a:rPr>
                        <m:t>)</m:t>
                      </m:r>
                      <m:r>
                        <a:rPr lang="en-US" i="1" dirty="0" smtClean="0">
                          <a:latin typeface="Cambria Math" charset="0"/>
                        </a:rPr>
                        <m:t>{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	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𝑖</m:t>
                      </m:r>
                      <m:r>
                        <a:rPr lang="en-US" i="1" dirty="0" smtClean="0">
                          <a:latin typeface="Cambria Math" charset="0"/>
                        </a:rPr>
                        <m:t>𝑓</m:t>
                      </m:r>
                      <m:r>
                        <a:rPr lang="en-US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r>
                        <a:rPr lang="en-US" i="1" dirty="0">
                          <a:latin typeface="Cambria Math" charset="0"/>
                        </a:rPr>
                        <m:t>[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 dirty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i="1" dirty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i="1" dirty="0" smtClean="0">
                          <a:latin typeface="Cambria Math" charset="0"/>
                        </a:rPr>
                        <m:t>]=</m:t>
                      </m:r>
                      <m:r>
                        <a:rPr lang="en-US" b="1" i="1" dirty="0" smtClean="0">
                          <a:latin typeface="Cambria Math" charset="0"/>
                        </a:rPr>
                        <m:t>𝒕𝒓𝒖𝒆</m:t>
                      </m:r>
                      <m:r>
                        <a:rPr lang="en-US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 smtClean="0">
                          <a:latin typeface="Cambria Math" charset="0"/>
                        </a:rPr>
                        <m:t>𝑜𝑟</m:t>
                      </m:r>
                      <m:r>
                        <a:rPr lang="en-US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r>
                        <a:rPr lang="en-US" i="1" dirty="0">
                          <a:latin typeface="Cambria Math" charset="0"/>
                        </a:rPr>
                        <m:t>[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 dirty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i="1" dirty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i="1" dirty="0" smtClean="0">
                          <a:latin typeface="Cambria Math" charset="0"/>
                        </a:rPr>
                        <m:t>]=</m:t>
                      </m:r>
                      <m:r>
                        <a:rPr lang="en-US" b="1" i="1" dirty="0" smtClean="0">
                          <a:latin typeface="Cambria Math" charset="0"/>
                        </a:rPr>
                        <m:t>𝒕𝒓𝒖𝒆</m:t>
                      </m:r>
                      <m:r>
                        <a:rPr lang="en-US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 smtClean="0">
                          <a:latin typeface="Cambria Math" charset="0"/>
                        </a:rPr>
                        <m:t>𝑜𝑟</m:t>
                      </m:r>
                      <m:r>
                        <a:rPr lang="en-US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r>
                        <a:rPr lang="en-US" i="1" dirty="0">
                          <a:latin typeface="Cambria Math" charset="0"/>
                        </a:rPr>
                        <m:t>[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 dirty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i="1" dirty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US" i="1" dirty="0" smtClean="0">
                          <a:latin typeface="Cambria Math" charset="0"/>
                        </a:rPr>
                        <m:t>]=</m:t>
                      </m:r>
                      <m:r>
                        <a:rPr lang="en-US" b="1" i="1" dirty="0" smtClean="0">
                          <a:latin typeface="Cambria Math" charset="0"/>
                        </a:rPr>
                        <m:t>𝒕𝒓𝒖𝒆</m:t>
                      </m:r>
                      <m:r>
                        <a:rPr lang="en-US" b="1" i="1" dirty="0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latin typeface="Cambria Math" charset="0"/>
                      </a:rPr>
                      <m:t>[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 smtClean="0">
                        <a:latin typeface="Cambria Math" charset="0"/>
                      </a:rPr>
                      <m:t>]=</m:t>
                    </m:r>
                    <m:r>
                      <a:rPr lang="en-US" b="1" i="1" dirty="0" smtClean="0">
                        <a:latin typeface="Cambria Math" charset="0"/>
                      </a:rPr>
                      <m:t>𝒕𝒓𝒖𝒆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𝑒𝑙𝑠𝑒</m:t>
                    </m:r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𝐴</m:t>
                    </m:r>
                    <m:r>
                      <a:rPr lang="en-US" i="1" dirty="0">
                        <a:latin typeface="Cambria Math" charset="0"/>
                      </a:rPr>
                      <m:t>[</m:t>
                    </m:r>
                    <m:r>
                      <a:rPr lang="en-US" i="1" dirty="0" err="1">
                        <a:latin typeface="Cambria Math" charset="0"/>
                      </a:rPr>
                      <m:t>𝑖</m:t>
                    </m:r>
                    <m:r>
                      <a:rPr lang="en-US" i="1" dirty="0" smtClean="0">
                        <a:latin typeface="Cambria Math" charset="0"/>
                      </a:rPr>
                      <m:t>]=</m:t>
                    </m:r>
                    <m:r>
                      <a:rPr lang="en-US" b="1" i="1" dirty="0" smtClean="0">
                        <a:latin typeface="Cambria Math" charset="0"/>
                      </a:rPr>
                      <m:t>𝒇𝒂𝒍𝒔𝒆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susceptible to </a:t>
                </a:r>
                <a:r>
                  <a:rPr lang="en-US" dirty="0">
                    <a:solidFill>
                      <a:schemeClr val="accent1"/>
                    </a:solidFill>
                  </a:rPr>
                  <a:t>out of bounds errors </a:t>
                </a:r>
                <a:r>
                  <a:rPr lang="en-US" dirty="0"/>
                  <a:t>immediately</a:t>
                </a:r>
                <a:r>
                  <a:rPr lang="mr-IN" dirty="0"/>
                  <a:t>…</a:t>
                </a:r>
                <a:r>
                  <a:rPr lang="mr-IN" dirty="0">
                    <a:sym typeface="Wingdings"/>
                  </a:rPr>
                  <a:t></a:t>
                </a:r>
                <a:endParaRPr lang="en-US" dirty="0"/>
              </a:p>
              <a:p>
                <a:pPr lvl="1"/>
                <a:r>
                  <a:rPr lang="en-US" dirty="0"/>
                  <a:t>So we need to improve it.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0100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Third algorithm </a:t>
            </a:r>
            <a:r>
              <a:rPr lang="mr-IN" dirty="0"/>
              <a:t>–</a:t>
            </a:r>
            <a:r>
              <a:rPr lang="en-US" dirty="0"/>
              <a:t> Take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 −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&lt;0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𝑧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&lt;0</m:t>
                    </m:r>
                  </m:oMath>
                </a14:m>
                <a:r>
                  <a:rPr lang="en-US" dirty="0"/>
                  <a:t>, we should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𝑓𝑎𝑙𝑠𝑒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6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charset="0"/>
                      </a:rPr>
                      <m:t>𝑓𝑎𝑙𝑠𝑒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𝑓𝑎𝑙𝑠𝑒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Since we 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we have that the smallest possible value we can reach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D5DFF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FD5DFF"/>
                        </a:solidFill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FD5DFF"/>
                        </a:solidFill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38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How to define “roughly”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0915" y="1825625"/>
                <a:ext cx="11611428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000" dirty="0"/>
                  <a:t>We won’t care about multiplicative constants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30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000" dirty="0"/>
                  <a:t>, like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3000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sz="3000" b="0" i="1" smtClean="0">
                        <a:latin typeface="Cambria Math" charset="0"/>
                      </a:rPr>
                      <m:t>,</m:t>
                    </m:r>
                    <m:f>
                      <m:fPr>
                        <m:ctrlPr>
                          <a:rPr lang="mr-IN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i="1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0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3000" b="0" i="1" smtClean="0">
                            <a:latin typeface="Cambria Math" charset="0"/>
                          </a:rPr>
                          <m:t>3</m:t>
                        </m:r>
                      </m:den>
                    </m:f>
                    <m:r>
                      <a:rPr lang="en-US" sz="3000" b="0" i="1" smtClean="0">
                        <a:latin typeface="Cambria Math" charset="0"/>
                      </a:rPr>
                      <m:t>, 2⋅</m:t>
                    </m:r>
                    <m:sSup>
                      <m:sSup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30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000" dirty="0"/>
                  <a:t>.</a:t>
                </a:r>
              </a:p>
              <a:p>
                <a:r>
                  <a:rPr lang="en-US" sz="3000" dirty="0"/>
                  <a:t>We also don’t care about “small” values of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</a:rPr>
                      <m:t>𝑛</m:t>
                    </m:r>
                    <m:r>
                      <a:rPr lang="en-US" sz="3000" b="0" i="0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3000" dirty="0"/>
              </a:p>
              <a:p>
                <a:r>
                  <a:rPr lang="en-US" sz="3000" dirty="0"/>
                  <a:t>How do we pin down our </a:t>
                </a:r>
                <a:r>
                  <a:rPr lang="en-US" sz="3000" dirty="0">
                    <a:solidFill>
                      <a:srgbClr val="FD5DFF"/>
                    </a:solidFill>
                  </a:rPr>
                  <a:t>apathy</a:t>
                </a:r>
                <a:r>
                  <a:rPr lang="en-US" sz="3000" dirty="0"/>
                  <a:t> formally?</a:t>
                </a:r>
              </a:p>
              <a:p>
                <a:pPr lvl="1"/>
                <a:r>
                  <a:rPr lang="en-US" sz="3000" dirty="0"/>
                  <a:t>With </a:t>
                </a:r>
                <a:r>
                  <a:rPr lang="en-US" sz="3000" b="1" dirty="0">
                    <a:solidFill>
                      <a:srgbClr val="00B0F0"/>
                    </a:solidFill>
                  </a:rPr>
                  <a:t>``Big-oh” </a:t>
                </a:r>
                <a:r>
                  <a:rPr lang="en-US" sz="3000" dirty="0"/>
                  <a:t>notation: </a:t>
                </a:r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00B0F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𝓞</m:t>
                    </m:r>
                    <m:r>
                      <a:rPr lang="en-US" sz="3000" b="1" i="1" smtClean="0">
                        <a:solidFill>
                          <a:srgbClr val="00B0F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(⋅)</m:t>
                    </m:r>
                  </m:oMath>
                </a14:m>
                <a:r>
                  <a:rPr lang="en-US" sz="30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000" dirty="0"/>
                  <a:t>(</a:t>
                </a:r>
                <a:r>
                  <a:rPr lang="en-US" sz="3000" dirty="0" err="1"/>
                  <a:t>LaTeX</a:t>
                </a:r>
                <a:r>
                  <a:rPr lang="en-US" sz="3000" dirty="0"/>
                  <a:t>: </a:t>
                </a:r>
                <a:r>
                  <a:rPr lang="en-US" sz="3000" dirty="0">
                    <a:latin typeface="Consolas" panose="020B0609020204030204" pitchFamily="49" charset="0"/>
                  </a:rPr>
                  <a:t>\</a:t>
                </a:r>
                <a:r>
                  <a:rPr lang="en-US" sz="3000" dirty="0" err="1">
                    <a:latin typeface="Consolas" panose="020B0609020204030204" pitchFamily="49" charset="0"/>
                  </a:rPr>
                  <a:t>mathcal</a:t>
                </a:r>
                <a:r>
                  <a:rPr lang="en-US" sz="3000" dirty="0">
                    <a:latin typeface="Consolas" panose="020B0609020204030204" pitchFamily="49" charset="0"/>
                  </a:rPr>
                  <a:t>{O}</a:t>
                </a:r>
                <a:r>
                  <a:rPr lang="en-US" sz="3000" dirty="0"/>
                  <a:t>)</a:t>
                </a:r>
              </a:p>
              <a:p>
                <a:r>
                  <a:rPr lang="en-US" sz="3000" dirty="0"/>
                  <a:t>We know that 132 also covers “Big-Oh” notation.</a:t>
                </a:r>
              </a:p>
              <a:p>
                <a:pPr lvl="1"/>
                <a:r>
                  <a:rPr lang="en-US" sz="3000" dirty="0"/>
                  <a:t>We define it </a:t>
                </a:r>
                <a:r>
                  <a:rPr lang="en-US" sz="3000" b="1" dirty="0">
                    <a:solidFill>
                      <a:schemeClr val="accent6">
                        <a:lumMod val="75000"/>
                      </a:schemeClr>
                    </a:solidFill>
                  </a:rPr>
                  <a:t>rigorously</a:t>
                </a:r>
                <a:r>
                  <a:rPr lang="en-US" sz="30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sz="3000" dirty="0"/>
                  <a:t>using </a:t>
                </a:r>
                <a:r>
                  <a:rPr lang="en-US" sz="3000" b="1" dirty="0">
                    <a:solidFill>
                      <a:schemeClr val="accent2"/>
                    </a:solidFill>
                  </a:rPr>
                  <a:t>quantifiers.</a:t>
                </a:r>
                <a:br>
                  <a:rPr lang="en-US" sz="3000" dirty="0"/>
                </a:br>
                <a:endParaRPr lang="en-US" sz="3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915" y="1825625"/>
                <a:ext cx="11611428" cy="4351338"/>
              </a:xfrm>
              <a:blipFill>
                <a:blip r:embed="rId3"/>
                <a:stretch>
                  <a:fillRect l="-1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49709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Third algorithm </a:t>
            </a:r>
            <a:r>
              <a:rPr lang="mr-IN" dirty="0"/>
              <a:t>–</a:t>
            </a:r>
            <a:r>
              <a:rPr lang="en-US" dirty="0"/>
              <a:t> Take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𝑓𝑜𝑟</m:t>
                    </m:r>
                    <m:r>
                      <a:rPr lang="en-US" i="1" dirty="0" smtClean="0">
                        <a:latin typeface="Cambria Math" charset="0"/>
                      </a:rPr>
                      <m:t> (</m:t>
                    </m:r>
                    <m:r>
                      <a:rPr lang="en-US" i="1" dirty="0" err="1"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latin typeface="Cambria Math" charset="0"/>
                      </a:rPr>
                      <m:t>=−</m:t>
                    </m:r>
                    <m:r>
                      <a:rPr lang="en-US" i="1" dirty="0">
                        <a:latin typeface="Cambria Math" charset="0"/>
                      </a:rPr>
                      <m:t>𝑧</m:t>
                    </m:r>
                    <m:r>
                      <a:rPr lang="en-US" i="1" dirty="0">
                        <a:latin typeface="Cambria Math" charset="0"/>
                      </a:rPr>
                      <m:t> </m:t>
                    </m:r>
                    <m:r>
                      <a:rPr lang="en-US" i="1" dirty="0">
                        <a:latin typeface="Cambria Math" charset="0"/>
                      </a:rPr>
                      <m:t>𝑡𝑜</m:t>
                    </m:r>
                    <m:r>
                      <a:rPr lang="en-US" i="1" dirty="0">
                        <a:latin typeface="Cambria Math" charset="0"/>
                      </a:rPr>
                      <m:t> −1)</m:t>
                    </m:r>
                  </m:oMath>
                </a14:m>
                <a:r>
                  <a:rPr lang="en-US" dirty="0"/>
                  <a:t>{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	</m:t>
                    </m:r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latin typeface="Cambria Math" charset="0"/>
                      </a:rPr>
                      <m:t>[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latin typeface="Cambria Math" charset="0"/>
                      </a:rPr>
                      <m:t>]=</m:t>
                    </m:r>
                    <m:r>
                      <a:rPr lang="en-US" b="1" i="1" dirty="0" smtClean="0">
                        <a:latin typeface="Cambria Math" charset="0"/>
                      </a:rPr>
                      <m:t>𝒇𝒂𝒍𝒔𝒆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}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r>
                        <a:rPr lang="en-US" i="1" dirty="0">
                          <a:latin typeface="Cambria Math" charset="0"/>
                        </a:rPr>
                        <m:t>[0]=</m:t>
                      </m:r>
                      <m:r>
                        <a:rPr lang="en-US" b="1" i="1" dirty="0" smtClean="0">
                          <a:latin typeface="Cambria Math" charset="0"/>
                        </a:rPr>
                        <m:t>𝒕𝒓𝒖𝒆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𝑓𝑜𝑟</m:t>
                      </m:r>
                      <m:r>
                        <a:rPr lang="en-US" i="1" dirty="0" smtClean="0">
                          <a:latin typeface="Cambria Math" charset="0"/>
                        </a:rPr>
                        <m:t> (</m:t>
                      </m:r>
                      <m:r>
                        <a:rPr lang="en-US" i="1" dirty="0" err="1">
                          <a:latin typeface="Cambria Math" charset="0"/>
                        </a:rPr>
                        <m:t>𝑖</m:t>
                      </m:r>
                      <m:r>
                        <a:rPr lang="en-US" i="1" dirty="0">
                          <a:latin typeface="Cambria Math" charset="0"/>
                        </a:rPr>
                        <m:t>=1 </m:t>
                      </m:r>
                      <m:r>
                        <a:rPr lang="en-US" i="1" dirty="0">
                          <a:latin typeface="Cambria Math" charset="0"/>
                        </a:rPr>
                        <m:t>𝑡𝑜</m:t>
                      </m:r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 smtClean="0">
                          <a:latin typeface="Cambria Math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charset="0"/>
                        </a:rPr>
                        <m:t>)</m:t>
                      </m:r>
                      <m:r>
                        <a:rPr lang="en-US" i="1" dirty="0" smtClean="0">
                          <a:latin typeface="Cambria Math" charset="0"/>
                        </a:rPr>
                        <m:t>{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	</m:t>
                      </m:r>
                      <m:r>
                        <a:rPr lang="en-US" i="1" dirty="0" smtClean="0">
                          <a:latin typeface="Cambria Math" charset="0"/>
                        </a:rPr>
                        <m:t>𝐼𝑓</m:t>
                      </m:r>
                      <m:r>
                        <a:rPr lang="en-US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−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charset="0"/>
                        </a:rPr>
                        <m:t>𝒕𝒓𝒖𝒆</m:t>
                      </m:r>
                      <m:r>
                        <a:rPr lang="en-US" b="0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𝑜𝑟</m:t>
                      </m:r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−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charset="0"/>
                        </a:rPr>
                        <m:t>𝒕𝒓𝒖𝒆</m:t>
                      </m:r>
                      <m:r>
                        <a:rPr lang="en-US" b="1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𝑜𝑟</m:t>
                      </m:r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r>
                        <a:rPr lang="en-US" i="1" dirty="0">
                          <a:latin typeface="Cambria Math" charset="0"/>
                        </a:rPr>
                        <m:t>[</m:t>
                      </m:r>
                      <m:r>
                        <a:rPr lang="en-US" i="1" dirty="0" err="1">
                          <a:latin typeface="Cambria Math" charset="0"/>
                        </a:rPr>
                        <m:t>𝑖</m:t>
                      </m:r>
                      <m:r>
                        <a:rPr lang="en-US" i="1" dirty="0">
                          <a:latin typeface="Cambria Math" charset="0"/>
                        </a:rPr>
                        <m:t>−</m:t>
                      </m:r>
                      <m:r>
                        <a:rPr lang="en-US" i="1" dirty="0">
                          <a:latin typeface="Cambria Math" charset="0"/>
                        </a:rPr>
                        <m:t>𝑧</m:t>
                      </m:r>
                      <m:r>
                        <a:rPr lang="en-US" i="1" dirty="0">
                          <a:latin typeface="Cambria Math" charset="0"/>
                        </a:rPr>
                        <m:t>]=</m:t>
                      </m:r>
                      <m:r>
                        <a:rPr lang="en-US" b="1" i="1" dirty="0">
                          <a:latin typeface="Cambria Math" charset="0"/>
                        </a:rPr>
                        <m:t>𝒕𝒓𝒖𝒆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		</m:t>
                    </m:r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latin typeface="Cambria Math" charset="0"/>
                      </a:rPr>
                      <m:t>[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latin typeface="Cambria Math" charset="0"/>
                      </a:rPr>
                      <m:t>]=</m:t>
                    </m:r>
                    <m:r>
                      <a:rPr lang="en-US" b="1" i="1" dirty="0">
                        <a:latin typeface="Cambria Math" charset="0"/>
                      </a:rPr>
                      <m:t>𝒕𝒓𝒖𝒆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	</m:t>
                    </m:r>
                    <m:r>
                      <a:rPr lang="en-US" i="1" dirty="0" smtClean="0">
                        <a:latin typeface="Cambria Math" charset="0"/>
                      </a:rPr>
                      <m:t>𝑒𝑙𝑠𝑒</m:t>
                    </m:r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		</m:t>
                    </m:r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latin typeface="Cambria Math" charset="0"/>
                      </a:rPr>
                      <m:t>[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latin typeface="Cambria Math" charset="0"/>
                      </a:rPr>
                      <m:t>]=</m:t>
                    </m:r>
                    <m:r>
                      <a:rPr lang="en-US" b="1" i="1" dirty="0">
                        <a:latin typeface="Cambria Math" charset="0"/>
                      </a:rPr>
                      <m:t>𝒇𝒂𝒍𝒔𝒆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3081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7670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Third algorithm </a:t>
            </a:r>
            <a:r>
              <a:rPr lang="mr-IN" dirty="0"/>
              <a:t>–</a:t>
            </a:r>
            <a:r>
              <a:rPr lang="en-US" dirty="0"/>
              <a:t> Take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𝑓𝑜𝑟</m:t>
                    </m:r>
                    <m:r>
                      <a:rPr lang="en-US" i="1" dirty="0" smtClean="0">
                        <a:latin typeface="Cambria Math" charset="0"/>
                      </a:rPr>
                      <m:t> (</m:t>
                    </m:r>
                    <m:r>
                      <a:rPr lang="en-US" i="1" dirty="0" err="1"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𝑧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 dirty="0">
                        <a:latin typeface="Cambria Math" charset="0"/>
                      </a:rPr>
                      <m:t>𝑡𝑜</m:t>
                    </m:r>
                    <m:r>
                      <a:rPr lang="en-US" i="1" dirty="0">
                        <a:latin typeface="Cambria Math" charset="0"/>
                      </a:rPr>
                      <m:t> −1)</m:t>
                    </m:r>
                  </m:oMath>
                </a14:m>
                <a:r>
                  <a:rPr lang="en-US" dirty="0"/>
                  <a:t>{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	</m:t>
                    </m:r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latin typeface="Cambria Math" charset="0"/>
                      </a:rPr>
                      <m:t>[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latin typeface="Cambria Math" charset="0"/>
                      </a:rPr>
                      <m:t>]=</m:t>
                    </m:r>
                    <m:r>
                      <a:rPr lang="en-US" b="1" i="1" dirty="0" smtClean="0">
                        <a:latin typeface="Cambria Math" charset="0"/>
                      </a:rPr>
                      <m:t>𝒇𝒂𝒍𝒔𝒆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}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r>
                        <a:rPr lang="en-US" i="1" dirty="0">
                          <a:latin typeface="Cambria Math" charset="0"/>
                        </a:rPr>
                        <m:t>[0]=</m:t>
                      </m:r>
                      <m:r>
                        <a:rPr lang="en-US" b="1" i="1" dirty="0" smtClean="0">
                          <a:latin typeface="Cambria Math" charset="0"/>
                        </a:rPr>
                        <m:t>𝒕𝒓𝒖𝒆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𝑓𝑜𝑟</m:t>
                      </m:r>
                      <m:r>
                        <a:rPr lang="en-US" i="1" dirty="0" smtClean="0">
                          <a:latin typeface="Cambria Math" charset="0"/>
                        </a:rPr>
                        <m:t> (</m:t>
                      </m:r>
                      <m:r>
                        <a:rPr lang="en-US" i="1" dirty="0" err="1">
                          <a:latin typeface="Cambria Math" charset="0"/>
                        </a:rPr>
                        <m:t>𝑖</m:t>
                      </m:r>
                      <m:r>
                        <a:rPr lang="en-US" i="1" dirty="0">
                          <a:latin typeface="Cambria Math" charset="0"/>
                        </a:rPr>
                        <m:t>=1 </m:t>
                      </m:r>
                      <m:r>
                        <a:rPr lang="en-US" i="1" dirty="0">
                          <a:latin typeface="Cambria Math" charset="0"/>
                        </a:rPr>
                        <m:t>𝑡𝑜</m:t>
                      </m:r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 smtClean="0">
                          <a:latin typeface="Cambria Math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charset="0"/>
                        </a:rPr>
                        <m:t>)</m:t>
                      </m:r>
                      <m:r>
                        <a:rPr lang="en-US" i="1" dirty="0" smtClean="0">
                          <a:latin typeface="Cambria Math" charset="0"/>
                        </a:rPr>
                        <m:t>{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	</m:t>
                      </m:r>
                      <m:r>
                        <a:rPr lang="en-US" i="1" dirty="0" smtClean="0">
                          <a:latin typeface="Cambria Math" charset="0"/>
                        </a:rPr>
                        <m:t>𝐼𝑓</m:t>
                      </m:r>
                      <m:r>
                        <a:rPr lang="en-US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−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charset="0"/>
                        </a:rPr>
                        <m:t>𝒕𝒓𝒖𝒆</m:t>
                      </m:r>
                      <m:r>
                        <a:rPr lang="en-US" b="0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𝑜𝑟</m:t>
                      </m:r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−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charset="0"/>
                        </a:rPr>
                        <m:t>𝒕𝒓𝒖𝒆</m:t>
                      </m:r>
                      <m:r>
                        <a:rPr lang="en-US" b="1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𝑜𝑟</m:t>
                      </m:r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r>
                        <a:rPr lang="en-US" i="1" dirty="0">
                          <a:latin typeface="Cambria Math" charset="0"/>
                        </a:rPr>
                        <m:t>[</m:t>
                      </m:r>
                      <m:r>
                        <a:rPr lang="en-US" i="1" dirty="0" err="1">
                          <a:latin typeface="Cambria Math" charset="0"/>
                        </a:rPr>
                        <m:t>𝑖</m:t>
                      </m:r>
                      <m:r>
                        <a:rPr lang="en-US" i="1" dirty="0">
                          <a:latin typeface="Cambria Math" charset="0"/>
                        </a:rPr>
                        <m:t>−</m:t>
                      </m:r>
                      <m:r>
                        <a:rPr lang="en-US" i="1" dirty="0">
                          <a:latin typeface="Cambria Math" charset="0"/>
                        </a:rPr>
                        <m:t>𝑧</m:t>
                      </m:r>
                      <m:r>
                        <a:rPr lang="en-US" i="1" dirty="0">
                          <a:latin typeface="Cambria Math" charset="0"/>
                        </a:rPr>
                        <m:t>]=</m:t>
                      </m:r>
                      <m:r>
                        <a:rPr lang="en-US" b="1" i="1" dirty="0">
                          <a:latin typeface="Cambria Math" charset="0"/>
                        </a:rPr>
                        <m:t>𝒕𝒓𝒖𝒆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		</m:t>
                    </m:r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latin typeface="Cambria Math" charset="0"/>
                      </a:rPr>
                      <m:t>[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latin typeface="Cambria Math" charset="0"/>
                      </a:rPr>
                      <m:t>]=</m:t>
                    </m:r>
                    <m:r>
                      <a:rPr lang="en-US" b="1" i="1" dirty="0">
                        <a:latin typeface="Cambria Math" charset="0"/>
                      </a:rPr>
                      <m:t>𝒕𝒓𝒖𝒆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	</m:t>
                    </m:r>
                    <m:r>
                      <a:rPr lang="en-US" i="1" dirty="0" smtClean="0">
                        <a:latin typeface="Cambria Math" charset="0"/>
                      </a:rPr>
                      <m:t>𝑒𝑙𝑠𝑒</m:t>
                    </m:r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		</m:t>
                    </m:r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latin typeface="Cambria Math" charset="0"/>
                      </a:rPr>
                      <m:t>[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latin typeface="Cambria Math" charset="0"/>
                      </a:rPr>
                      <m:t>]=</m:t>
                    </m:r>
                    <m:r>
                      <a:rPr lang="en-US" b="1" i="1" dirty="0">
                        <a:latin typeface="Cambria Math" charset="0"/>
                      </a:rPr>
                      <m:t>𝒇𝒂𝒍𝒔𝒆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3081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/>
          <p:cNvSpPr/>
          <p:nvPr/>
        </p:nvSpPr>
        <p:spPr>
          <a:xfrm>
            <a:off x="4412343" y="2017486"/>
            <a:ext cx="537028" cy="103051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10628" y="1827909"/>
            <a:ext cx="509451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Unfortunately, we cannot really index into negative positions of an array</a:t>
            </a:r>
            <a:r>
              <a:rPr lang="mr-IN" sz="2600" dirty="0">
                <a:solidFill>
                  <a:srgbClr val="FF0000"/>
                </a:solidFill>
              </a:rPr>
              <a:t>…</a:t>
            </a:r>
            <a:r>
              <a:rPr lang="en-US" sz="2600" dirty="0">
                <a:solidFill>
                  <a:srgbClr val="FF0000"/>
                </a:solidFill>
              </a:rPr>
              <a:t>. 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 </a:t>
            </a:r>
            <a:endParaRPr lang="en-US" sz="2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6028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Third algorithm </a:t>
            </a:r>
            <a:r>
              <a:rPr lang="mr-IN" dirty="0"/>
              <a:t>–</a:t>
            </a:r>
            <a:r>
              <a:rPr lang="en-US" dirty="0"/>
              <a:t> Take </a:t>
            </a:r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𝑓𝑜𝑟</m:t>
                    </m:r>
                    <m:r>
                      <a:rPr lang="en-US" i="1" dirty="0" smtClean="0">
                        <a:latin typeface="Cambria Math" charset="0"/>
                      </a:rPr>
                      <m:t> (</m:t>
                    </m:r>
                    <m:r>
                      <a:rPr lang="en-US" i="1" dirty="0" err="1"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6"/>
                        </a:solidFill>
                        <a:latin typeface="Cambria Math" charset="0"/>
                      </a:rPr>
                      <m:t>0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 dirty="0">
                        <a:latin typeface="Cambria Math" charset="0"/>
                      </a:rPr>
                      <m:t>𝑡𝑜</m:t>
                    </m:r>
                    <m:r>
                      <a:rPr lang="en-US" i="1" dirty="0">
                        <a:latin typeface="Cambria Math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𝑧</m:t>
                    </m:r>
                    <m:r>
                      <a:rPr lang="en-US" i="1" dirty="0">
                        <a:solidFill>
                          <a:schemeClr val="accent6"/>
                        </a:solidFill>
                        <a:latin typeface="Cambria Math" charset="0"/>
                      </a:rPr>
                      <m:t>−</m:t>
                    </m:r>
                    <m:r>
                      <a:rPr lang="en-US" i="1" dirty="0" smtClean="0">
                        <a:solidFill>
                          <a:schemeClr val="accent6"/>
                        </a:solidFill>
                        <a:latin typeface="Cambria Math" charset="0"/>
                      </a:rPr>
                      <m:t>1</m:t>
                    </m:r>
                    <m:r>
                      <a:rPr lang="en-US" b="0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{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	</m:t>
                    </m:r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latin typeface="Cambria Math" charset="0"/>
                      </a:rPr>
                      <m:t>[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latin typeface="Cambria Math" charset="0"/>
                      </a:rPr>
                      <m:t>]=</m:t>
                    </m:r>
                    <m:r>
                      <a:rPr lang="en-US" b="1" i="1" dirty="0" smtClean="0">
                        <a:latin typeface="Cambria Math" charset="0"/>
                      </a:rPr>
                      <m:t>𝒇𝒂𝒍𝒔𝒆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}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r>
                        <a:rPr lang="en-US" i="1" dirty="0">
                          <a:latin typeface="Cambria Math" charset="0"/>
                        </a:rPr>
                        <m:t>[</m:t>
                      </m:r>
                      <m:r>
                        <a:rPr lang="en-US" b="0" i="1" dirty="0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US" i="1" dirty="0">
                          <a:latin typeface="Cambria Math" charset="0"/>
                        </a:rPr>
                        <m:t>]=</m:t>
                      </m:r>
                      <m:r>
                        <a:rPr lang="en-US" b="1" i="1" dirty="0" smtClean="0">
                          <a:latin typeface="Cambria Math" charset="0"/>
                        </a:rPr>
                        <m:t>𝒕𝒓𝒖𝒆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𝑓𝑜𝑟</m:t>
                      </m:r>
                      <m:r>
                        <a:rPr lang="en-US" i="1" dirty="0" smtClean="0">
                          <a:latin typeface="Cambria Math" charset="0"/>
                        </a:rPr>
                        <m:t> (</m:t>
                      </m:r>
                      <m:r>
                        <a:rPr lang="en-US" i="1" dirty="0" err="1">
                          <a:latin typeface="Cambria Math" charset="0"/>
                        </a:rPr>
                        <m:t>𝑖</m:t>
                      </m:r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US" b="0" i="1" dirty="0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+1 </m:t>
                      </m:r>
                      <m:r>
                        <a:rPr lang="en-US" i="1" dirty="0">
                          <a:latin typeface="Cambria Math" charset="0"/>
                        </a:rPr>
                        <m:t>𝑡𝑜</m:t>
                      </m:r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b="0" i="1" dirty="0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US" b="0" i="1" dirty="0" smtClean="0">
                          <a:latin typeface="Cambria Math" charset="0"/>
                        </a:rPr>
                        <m:t>)</m:t>
                      </m:r>
                      <m:r>
                        <a:rPr lang="en-US" i="1" dirty="0" smtClean="0">
                          <a:latin typeface="Cambria Math" charset="0"/>
                        </a:rPr>
                        <m:t>{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	</m:t>
                      </m:r>
                      <m:r>
                        <a:rPr lang="en-US" i="1" dirty="0" smtClean="0">
                          <a:latin typeface="Cambria Math" charset="0"/>
                        </a:rPr>
                        <m:t>𝐼𝑓</m:t>
                      </m:r>
                      <m:r>
                        <a:rPr lang="en-US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−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charset="0"/>
                        </a:rPr>
                        <m:t>𝒕𝒓𝒖𝒆</m:t>
                      </m:r>
                      <m:r>
                        <a:rPr lang="en-US" b="0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𝑜𝑟</m:t>
                      </m:r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−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charset="0"/>
                        </a:rPr>
                        <m:t>𝒕𝒓𝒖𝒆</m:t>
                      </m:r>
                      <m:r>
                        <a:rPr lang="en-US" b="1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𝑜𝑟</m:t>
                      </m:r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r>
                        <a:rPr lang="en-US" i="1" dirty="0">
                          <a:latin typeface="Cambria Math" charset="0"/>
                        </a:rPr>
                        <m:t>[</m:t>
                      </m:r>
                      <m:r>
                        <a:rPr lang="en-US" i="1" dirty="0" err="1">
                          <a:latin typeface="Cambria Math" charset="0"/>
                        </a:rPr>
                        <m:t>𝑖</m:t>
                      </m:r>
                      <m:r>
                        <a:rPr lang="en-US" i="1" dirty="0">
                          <a:latin typeface="Cambria Math" charset="0"/>
                        </a:rPr>
                        <m:t>−</m:t>
                      </m:r>
                      <m:r>
                        <a:rPr lang="en-US" i="1" dirty="0">
                          <a:latin typeface="Cambria Math" charset="0"/>
                        </a:rPr>
                        <m:t>𝑧</m:t>
                      </m:r>
                      <m:r>
                        <a:rPr lang="en-US" i="1" dirty="0">
                          <a:latin typeface="Cambria Math" charset="0"/>
                        </a:rPr>
                        <m:t>]=</m:t>
                      </m:r>
                      <m:r>
                        <a:rPr lang="en-US" b="1" i="1" dirty="0">
                          <a:latin typeface="Cambria Math" charset="0"/>
                        </a:rPr>
                        <m:t>𝒕𝒓𝒖𝒆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		</m:t>
                    </m:r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latin typeface="Cambria Math" charset="0"/>
                      </a:rPr>
                      <m:t>[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latin typeface="Cambria Math" charset="0"/>
                      </a:rPr>
                      <m:t>]=</m:t>
                    </m:r>
                    <m:r>
                      <a:rPr lang="en-US" b="1" i="1" dirty="0">
                        <a:latin typeface="Cambria Math" charset="0"/>
                      </a:rPr>
                      <m:t>𝒕𝒓𝒖𝒆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	</m:t>
                    </m:r>
                    <m:r>
                      <a:rPr lang="en-US" i="1" dirty="0" smtClean="0">
                        <a:latin typeface="Cambria Math" charset="0"/>
                      </a:rPr>
                      <m:t>𝑒𝑙𝑠𝑒</m:t>
                    </m:r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		</m:t>
                    </m:r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latin typeface="Cambria Math" charset="0"/>
                      </a:rPr>
                      <m:t>[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latin typeface="Cambria Math" charset="0"/>
                      </a:rPr>
                      <m:t>]=</m:t>
                    </m:r>
                    <m:r>
                      <a:rPr lang="en-US" b="1" i="1" dirty="0">
                        <a:latin typeface="Cambria Math" charset="0"/>
                      </a:rPr>
                      <m:t>𝒇𝒂𝒍𝒔𝒆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81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/>
          <p:cNvSpPr/>
          <p:nvPr/>
        </p:nvSpPr>
        <p:spPr>
          <a:xfrm>
            <a:off x="4412343" y="2017486"/>
            <a:ext cx="537028" cy="1030514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210628" y="1827909"/>
                <a:ext cx="5094515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chemeClr val="accent6"/>
                    </a:solidFill>
                  </a:rPr>
                  <a:t>But we can always shift everything by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600" dirty="0">
                    <a:solidFill>
                      <a:schemeClr val="accent6"/>
                    </a:solidFill>
                  </a:rPr>
                  <a:t>! </a:t>
                </a:r>
                <a:r>
                  <a:rPr lang="en-US" sz="2600" dirty="0">
                    <a:solidFill>
                      <a:schemeClr val="accent6"/>
                    </a:solidFill>
                    <a:sym typeface="Wingdings"/>
                  </a:rPr>
                  <a:t> </a:t>
                </a:r>
                <a:endParaRPr lang="en-US" sz="260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628" y="1827909"/>
                <a:ext cx="5094515" cy="892552"/>
              </a:xfrm>
              <a:prstGeom prst="rect">
                <a:avLst/>
              </a:prstGeom>
              <a:blipFill>
                <a:blip r:embed="rId3"/>
                <a:stretch>
                  <a:fillRect l="-2156" t="-5479" b="-17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93104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Third algorithm </a:t>
            </a:r>
            <a:r>
              <a:rPr lang="mr-IN" dirty="0"/>
              <a:t>–</a:t>
            </a:r>
            <a:r>
              <a:rPr lang="en-US" dirty="0"/>
              <a:t> Take </a:t>
            </a:r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𝑓𝑜𝑟</m:t>
                    </m:r>
                    <m:r>
                      <a:rPr lang="en-US" i="1" dirty="0" smtClean="0">
                        <a:latin typeface="Cambria Math" charset="0"/>
                      </a:rPr>
                      <m:t> (</m:t>
                    </m:r>
                    <m:r>
                      <a:rPr lang="en-US" i="1" dirty="0" err="1"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6"/>
                        </a:solidFill>
                        <a:latin typeface="Cambria Math" charset="0"/>
                      </a:rPr>
                      <m:t>0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 dirty="0">
                        <a:latin typeface="Cambria Math" charset="0"/>
                      </a:rPr>
                      <m:t>𝑡𝑜</m:t>
                    </m:r>
                    <m:r>
                      <a:rPr lang="en-US" i="1" dirty="0">
                        <a:latin typeface="Cambria Math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𝑧</m:t>
                    </m:r>
                    <m:r>
                      <a:rPr lang="en-US" i="1" dirty="0">
                        <a:solidFill>
                          <a:schemeClr val="accent6"/>
                        </a:solidFill>
                        <a:latin typeface="Cambria Math" charset="0"/>
                      </a:rPr>
                      <m:t>−</m:t>
                    </m:r>
                    <m:r>
                      <a:rPr lang="en-US" i="1" dirty="0" smtClean="0">
                        <a:solidFill>
                          <a:schemeClr val="accent6"/>
                        </a:solidFill>
                        <a:latin typeface="Cambria Math" charset="0"/>
                      </a:rPr>
                      <m:t>1</m:t>
                    </m:r>
                    <m:r>
                      <a:rPr lang="en-US" b="0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{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	</m:t>
                    </m:r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latin typeface="Cambria Math" charset="0"/>
                      </a:rPr>
                      <m:t>[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latin typeface="Cambria Math" charset="0"/>
                      </a:rPr>
                      <m:t>]=</m:t>
                    </m:r>
                    <m:r>
                      <a:rPr lang="en-US" b="1" i="1" dirty="0" smtClean="0">
                        <a:latin typeface="Cambria Math" charset="0"/>
                      </a:rPr>
                      <m:t>𝒇𝒂𝒍𝒔𝒆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}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r>
                        <a:rPr lang="en-US" i="1" dirty="0">
                          <a:latin typeface="Cambria Math" charset="0"/>
                        </a:rPr>
                        <m:t>[</m:t>
                      </m:r>
                      <m:r>
                        <a:rPr lang="en-US" b="0" i="1" dirty="0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US" i="1" dirty="0">
                          <a:latin typeface="Cambria Math" charset="0"/>
                        </a:rPr>
                        <m:t>]=</m:t>
                      </m:r>
                      <m:r>
                        <a:rPr lang="en-US" b="1" i="1" dirty="0" smtClean="0">
                          <a:latin typeface="Cambria Math" charset="0"/>
                        </a:rPr>
                        <m:t>𝒕𝒓𝒖𝒆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𝑓𝑜𝑟</m:t>
                      </m:r>
                      <m:r>
                        <a:rPr lang="en-US" i="1" dirty="0" smtClean="0">
                          <a:latin typeface="Cambria Math" charset="0"/>
                        </a:rPr>
                        <m:t> (</m:t>
                      </m:r>
                      <m:r>
                        <a:rPr lang="en-US" i="1" dirty="0" err="1">
                          <a:latin typeface="Cambria Math" charset="0"/>
                        </a:rPr>
                        <m:t>𝑖</m:t>
                      </m:r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US" b="0" i="1" dirty="0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+1 </m:t>
                      </m:r>
                      <m:r>
                        <a:rPr lang="en-US" i="1" dirty="0">
                          <a:latin typeface="Cambria Math" charset="0"/>
                        </a:rPr>
                        <m:t>𝑡𝑜</m:t>
                      </m:r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b="0" i="1" dirty="0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US" b="0" i="1" dirty="0" smtClean="0">
                          <a:latin typeface="Cambria Math" charset="0"/>
                        </a:rPr>
                        <m:t>)</m:t>
                      </m:r>
                      <m:r>
                        <a:rPr lang="en-US" i="1" dirty="0" smtClean="0">
                          <a:latin typeface="Cambria Math" charset="0"/>
                        </a:rPr>
                        <m:t>{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	</m:t>
                      </m:r>
                      <m:r>
                        <a:rPr lang="en-US" i="1" dirty="0" smtClean="0">
                          <a:latin typeface="Cambria Math" charset="0"/>
                        </a:rPr>
                        <m:t>𝐼𝑓</m:t>
                      </m:r>
                      <m:r>
                        <a:rPr lang="en-US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−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charset="0"/>
                        </a:rPr>
                        <m:t>𝒕𝒓𝒖𝒆</m:t>
                      </m:r>
                      <m:r>
                        <a:rPr lang="en-US" b="0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𝑜𝑟</m:t>
                      </m:r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−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charset="0"/>
                        </a:rPr>
                        <m:t>𝒕𝒓𝒖𝒆</m:t>
                      </m:r>
                      <m:r>
                        <a:rPr lang="en-US" b="1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𝑜𝑟</m:t>
                      </m:r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r>
                        <a:rPr lang="en-US" i="1" dirty="0">
                          <a:latin typeface="Cambria Math" charset="0"/>
                        </a:rPr>
                        <m:t>[</m:t>
                      </m:r>
                      <m:r>
                        <a:rPr lang="en-US" i="1" dirty="0" err="1">
                          <a:latin typeface="Cambria Math" charset="0"/>
                        </a:rPr>
                        <m:t>𝑖</m:t>
                      </m:r>
                      <m:r>
                        <a:rPr lang="en-US" i="1" dirty="0">
                          <a:latin typeface="Cambria Math" charset="0"/>
                        </a:rPr>
                        <m:t>−</m:t>
                      </m:r>
                      <m:r>
                        <a:rPr lang="en-US" i="1" dirty="0">
                          <a:latin typeface="Cambria Math" charset="0"/>
                        </a:rPr>
                        <m:t>𝑧</m:t>
                      </m:r>
                      <m:r>
                        <a:rPr lang="en-US" i="1" dirty="0">
                          <a:latin typeface="Cambria Math" charset="0"/>
                        </a:rPr>
                        <m:t>]=</m:t>
                      </m:r>
                      <m:r>
                        <a:rPr lang="en-US" b="1" i="1" dirty="0">
                          <a:latin typeface="Cambria Math" charset="0"/>
                        </a:rPr>
                        <m:t>𝒕𝒓𝒖𝒆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		</m:t>
                    </m:r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latin typeface="Cambria Math" charset="0"/>
                      </a:rPr>
                      <m:t>[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latin typeface="Cambria Math" charset="0"/>
                      </a:rPr>
                      <m:t>]=</m:t>
                    </m:r>
                    <m:r>
                      <a:rPr lang="en-US" b="1" i="1" dirty="0">
                        <a:latin typeface="Cambria Math" charset="0"/>
                      </a:rPr>
                      <m:t>𝒕𝒓𝒖𝒆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	</m:t>
                    </m:r>
                    <m:r>
                      <a:rPr lang="en-US" i="1" dirty="0" smtClean="0">
                        <a:latin typeface="Cambria Math" charset="0"/>
                      </a:rPr>
                      <m:t>𝑒𝑙𝑠𝑒</m:t>
                    </m:r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		</m:t>
                    </m:r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latin typeface="Cambria Math" charset="0"/>
                      </a:rPr>
                      <m:t>[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latin typeface="Cambria Math" charset="0"/>
                      </a:rPr>
                      <m:t>]=</m:t>
                    </m:r>
                    <m:r>
                      <a:rPr lang="en-US" b="1" i="1" dirty="0">
                        <a:latin typeface="Cambria Math" charset="0"/>
                      </a:rPr>
                      <m:t>𝒇𝒂𝒍𝒔𝒆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3081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/>
          <p:cNvSpPr/>
          <p:nvPr/>
        </p:nvSpPr>
        <p:spPr>
          <a:xfrm>
            <a:off x="4412343" y="2017486"/>
            <a:ext cx="537028" cy="1030514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210628" y="1827909"/>
                <a:ext cx="6739946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chemeClr val="accent6"/>
                    </a:solidFill>
                  </a:rPr>
                  <a:t>But we can always shift everything by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600" dirty="0">
                    <a:solidFill>
                      <a:schemeClr val="accent6"/>
                    </a:solidFill>
                  </a:rPr>
                  <a:t>! </a:t>
                </a:r>
                <a:r>
                  <a:rPr lang="en-US" sz="2600" dirty="0">
                    <a:solidFill>
                      <a:schemeClr val="accent6"/>
                    </a:solidFill>
                    <a:sym typeface="Wingdings"/>
                  </a:rPr>
                  <a:t> </a:t>
                </a:r>
                <a:endParaRPr lang="el-GR" sz="2600" dirty="0">
                  <a:solidFill>
                    <a:schemeClr val="accent6"/>
                  </a:solidFill>
                  <a:sym typeface="Wingdings"/>
                </a:endParaRPr>
              </a:p>
              <a:p>
                <a:endParaRPr lang="en-US" sz="2600" dirty="0">
                  <a:solidFill>
                    <a:schemeClr val="accent6"/>
                  </a:solidFill>
                  <a:sym typeface="Wingdings"/>
                </a:endParaRPr>
              </a:p>
              <a:p>
                <a:r>
                  <a:rPr lang="en-US" sz="2600" dirty="0">
                    <a:solidFill>
                      <a:schemeClr val="accent6"/>
                    </a:solidFill>
                    <a:sym typeface="Wingdings"/>
                  </a:rPr>
                  <a:t>This makes our array from size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Wingdings"/>
                      </a:rPr>
                      <m:t>𝑛</m:t>
                    </m:r>
                  </m:oMath>
                </a14:m>
                <a:r>
                  <a:rPr lang="en-US" sz="2600" dirty="0">
                    <a:solidFill>
                      <a:schemeClr val="accent6"/>
                    </a:solidFill>
                    <a:sym typeface="Wingdings"/>
                  </a:rPr>
                  <a:t> to size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Wingdings"/>
                      </a:rPr>
                      <m:t>𝑛</m:t>
                    </m:r>
                    <m:r>
                      <a:rPr lang="en-US" sz="2600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Wingdings"/>
                      </a:rPr>
                      <m:t> </m:t>
                    </m:r>
                    <m:r>
                      <a:rPr lang="en-US" sz="26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Wingdings"/>
                      </a:rPr>
                      <m:t>+</m:t>
                    </m:r>
                    <m:r>
                      <a:rPr lang="en-US" sz="2600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Wingdings"/>
                      </a:rPr>
                      <m:t> </m:t>
                    </m:r>
                    <m:r>
                      <a:rPr lang="en-US" sz="26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Wingdings"/>
                      </a:rPr>
                      <m:t>𝑧</m:t>
                    </m:r>
                  </m:oMath>
                </a14:m>
                <a:r>
                  <a:rPr lang="en-US" sz="2600" dirty="0">
                    <a:solidFill>
                      <a:schemeClr val="accent6"/>
                    </a:solidFill>
                    <a:sym typeface="Wingdings"/>
                  </a:rPr>
                  <a:t>. Since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Wingdings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Wingdings"/>
                      </a:rPr>
                      <m:t>≫</m:t>
                    </m:r>
                    <m:r>
                      <a:rPr lang="en-US" sz="2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Wingdings"/>
                      </a:rPr>
                      <m:t>𝑧</m:t>
                    </m:r>
                  </m:oMath>
                </a14:m>
                <a:r>
                  <a:rPr lang="en-US" sz="2600" dirty="0">
                    <a:solidFill>
                      <a:schemeClr val="accent6"/>
                    </a:solidFill>
                  </a:rPr>
                  <a:t>, space is still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chemeClr val="accent6"/>
                    </a:solidFill>
                  </a:rPr>
                  <a:t>!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628" y="1827909"/>
                <a:ext cx="6739946" cy="1692771"/>
              </a:xfrm>
              <a:prstGeom prst="rect">
                <a:avLst/>
              </a:prstGeom>
              <a:blipFill>
                <a:blip r:embed="rId3"/>
                <a:stretch>
                  <a:fillRect l="-1629" t="-3957" b="-8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9818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Third algorithm </a:t>
            </a:r>
            <a:r>
              <a:rPr lang="mr-IN" dirty="0"/>
              <a:t>–</a:t>
            </a:r>
            <a:r>
              <a:rPr lang="en-US" dirty="0"/>
              <a:t> Take </a:t>
            </a:r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𝑓𝑜𝑟</m:t>
                    </m:r>
                    <m:r>
                      <a:rPr lang="en-US" i="1" dirty="0" smtClean="0">
                        <a:latin typeface="Cambria Math" charset="0"/>
                      </a:rPr>
                      <m:t> (</m:t>
                    </m:r>
                    <m:r>
                      <a:rPr lang="en-US" i="1" dirty="0" err="1"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6"/>
                        </a:solidFill>
                        <a:latin typeface="Cambria Math" charset="0"/>
                      </a:rPr>
                      <m:t>0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 dirty="0">
                        <a:latin typeface="Cambria Math" charset="0"/>
                      </a:rPr>
                      <m:t>𝑡𝑜</m:t>
                    </m:r>
                    <m:r>
                      <a:rPr lang="en-US" i="1" dirty="0">
                        <a:latin typeface="Cambria Math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𝑧</m:t>
                    </m:r>
                    <m:r>
                      <a:rPr lang="en-US" i="1" dirty="0">
                        <a:solidFill>
                          <a:schemeClr val="accent6"/>
                        </a:solidFill>
                        <a:latin typeface="Cambria Math" charset="0"/>
                      </a:rPr>
                      <m:t>−</m:t>
                    </m:r>
                    <m:r>
                      <a:rPr lang="en-US" i="1" dirty="0" smtClean="0">
                        <a:solidFill>
                          <a:schemeClr val="accent6"/>
                        </a:solidFill>
                        <a:latin typeface="Cambria Math" charset="0"/>
                      </a:rPr>
                      <m:t>1</m:t>
                    </m:r>
                    <m:r>
                      <a:rPr lang="en-US" b="0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{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	</m:t>
                    </m:r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latin typeface="Cambria Math" charset="0"/>
                      </a:rPr>
                      <m:t>[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latin typeface="Cambria Math" charset="0"/>
                      </a:rPr>
                      <m:t>]=</m:t>
                    </m:r>
                    <m:r>
                      <a:rPr lang="en-US" b="1" i="1" dirty="0" smtClean="0">
                        <a:latin typeface="Cambria Math" charset="0"/>
                      </a:rPr>
                      <m:t>𝒇𝒂𝒍𝒔𝒆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}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r>
                        <a:rPr lang="en-US" i="1" dirty="0">
                          <a:latin typeface="Cambria Math" charset="0"/>
                        </a:rPr>
                        <m:t>[</m:t>
                      </m:r>
                      <m:r>
                        <a:rPr lang="en-US" b="0" i="1" dirty="0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US" i="1" dirty="0">
                          <a:latin typeface="Cambria Math" charset="0"/>
                        </a:rPr>
                        <m:t>]=</m:t>
                      </m:r>
                      <m:r>
                        <a:rPr lang="en-US" b="1" i="1" dirty="0" smtClean="0">
                          <a:latin typeface="Cambria Math" charset="0"/>
                        </a:rPr>
                        <m:t>𝒕𝒓𝒖𝒆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𝑓𝑜𝑟</m:t>
                      </m:r>
                      <m:r>
                        <a:rPr lang="en-US" i="1" dirty="0" smtClean="0">
                          <a:latin typeface="Cambria Math" charset="0"/>
                        </a:rPr>
                        <m:t> (</m:t>
                      </m:r>
                      <m:r>
                        <a:rPr lang="en-US" i="1" dirty="0" err="1">
                          <a:latin typeface="Cambria Math" charset="0"/>
                        </a:rPr>
                        <m:t>𝑖</m:t>
                      </m:r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US" b="0" i="1" dirty="0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+1 </m:t>
                      </m:r>
                      <m:r>
                        <a:rPr lang="en-US" i="1" dirty="0">
                          <a:latin typeface="Cambria Math" charset="0"/>
                        </a:rPr>
                        <m:t>𝑡𝑜</m:t>
                      </m:r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b="0" i="1" dirty="0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US" b="0" i="1" dirty="0" smtClean="0">
                          <a:latin typeface="Cambria Math" charset="0"/>
                        </a:rPr>
                        <m:t>)</m:t>
                      </m:r>
                      <m:r>
                        <a:rPr lang="en-US" i="1" dirty="0" smtClean="0">
                          <a:latin typeface="Cambria Math" charset="0"/>
                        </a:rPr>
                        <m:t>{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	</m:t>
                      </m:r>
                      <m:r>
                        <a:rPr lang="en-US" i="1" dirty="0" smtClean="0">
                          <a:latin typeface="Cambria Math" charset="0"/>
                        </a:rPr>
                        <m:t>𝐼𝑓</m:t>
                      </m:r>
                      <m:r>
                        <a:rPr lang="en-US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−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charset="0"/>
                        </a:rPr>
                        <m:t>𝒕𝒓𝒖𝒆</m:t>
                      </m:r>
                      <m:r>
                        <a:rPr lang="en-US" b="0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𝑜𝑟</m:t>
                      </m:r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−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charset="0"/>
                        </a:rPr>
                        <m:t>𝒕𝒓𝒖𝒆</m:t>
                      </m:r>
                      <m:r>
                        <a:rPr lang="en-US" b="1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𝑜𝑟</m:t>
                      </m:r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r>
                        <a:rPr lang="en-US" i="1" dirty="0">
                          <a:latin typeface="Cambria Math" charset="0"/>
                        </a:rPr>
                        <m:t>[</m:t>
                      </m:r>
                      <m:r>
                        <a:rPr lang="en-US" i="1" dirty="0" err="1">
                          <a:latin typeface="Cambria Math" charset="0"/>
                        </a:rPr>
                        <m:t>𝑖</m:t>
                      </m:r>
                      <m:r>
                        <a:rPr lang="en-US" i="1" dirty="0">
                          <a:latin typeface="Cambria Math" charset="0"/>
                        </a:rPr>
                        <m:t>−</m:t>
                      </m:r>
                      <m:r>
                        <a:rPr lang="en-US" i="1" dirty="0">
                          <a:latin typeface="Cambria Math" charset="0"/>
                        </a:rPr>
                        <m:t>𝑧</m:t>
                      </m:r>
                      <m:r>
                        <a:rPr lang="en-US" i="1" dirty="0">
                          <a:latin typeface="Cambria Math" charset="0"/>
                        </a:rPr>
                        <m:t>]=</m:t>
                      </m:r>
                      <m:r>
                        <a:rPr lang="en-US" b="1" i="1" dirty="0">
                          <a:latin typeface="Cambria Math" charset="0"/>
                        </a:rPr>
                        <m:t>𝒕𝒓𝒖𝒆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		</m:t>
                    </m:r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latin typeface="Cambria Math" charset="0"/>
                      </a:rPr>
                      <m:t>[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latin typeface="Cambria Math" charset="0"/>
                      </a:rPr>
                      <m:t>]=</m:t>
                    </m:r>
                    <m:r>
                      <a:rPr lang="en-US" b="1" i="1" dirty="0">
                        <a:latin typeface="Cambria Math" charset="0"/>
                      </a:rPr>
                      <m:t>𝒕𝒓𝒖𝒆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	</m:t>
                    </m:r>
                    <m:r>
                      <a:rPr lang="en-US" i="1" dirty="0" smtClean="0">
                        <a:latin typeface="Cambria Math" charset="0"/>
                      </a:rPr>
                      <m:t>𝑒𝑙𝑠𝑒</m:t>
                    </m:r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		</m:t>
                    </m:r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latin typeface="Cambria Math" charset="0"/>
                      </a:rPr>
                      <m:t>[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latin typeface="Cambria Math" charset="0"/>
                      </a:rPr>
                      <m:t>]=</m:t>
                    </m:r>
                    <m:r>
                      <a:rPr lang="en-US" b="1" i="1" dirty="0">
                        <a:latin typeface="Cambria Math" charset="0"/>
                      </a:rPr>
                      <m:t>𝒇𝒂𝒍𝒔𝒆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81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/>
          <p:cNvSpPr/>
          <p:nvPr/>
        </p:nvSpPr>
        <p:spPr>
          <a:xfrm>
            <a:off x="4412343" y="2017486"/>
            <a:ext cx="537028" cy="1030514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210628" y="1827909"/>
                <a:ext cx="6739946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chemeClr val="accent6"/>
                    </a:solidFill>
                  </a:rPr>
                  <a:t>But we can always shift everything by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600" dirty="0">
                    <a:solidFill>
                      <a:schemeClr val="accent6"/>
                    </a:solidFill>
                  </a:rPr>
                  <a:t>! </a:t>
                </a:r>
                <a:r>
                  <a:rPr lang="en-US" sz="2600" dirty="0">
                    <a:solidFill>
                      <a:schemeClr val="accent6"/>
                    </a:solidFill>
                    <a:sym typeface="Wingdings"/>
                  </a:rPr>
                  <a:t> </a:t>
                </a:r>
                <a:endParaRPr lang="el-GR" sz="2600" dirty="0">
                  <a:solidFill>
                    <a:schemeClr val="accent6"/>
                  </a:solidFill>
                  <a:sym typeface="Wingdings"/>
                </a:endParaRPr>
              </a:p>
              <a:p>
                <a:r>
                  <a:rPr lang="en-US" sz="2600" dirty="0">
                    <a:solidFill>
                      <a:schemeClr val="accent6"/>
                    </a:solidFill>
                    <a:sym typeface="Wingdings"/>
                  </a:rPr>
                  <a:t>This makes our array from size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Wingdings"/>
                      </a:rPr>
                      <m:t>𝑛</m:t>
                    </m:r>
                  </m:oMath>
                </a14:m>
                <a:r>
                  <a:rPr lang="en-US" sz="2600" dirty="0">
                    <a:solidFill>
                      <a:schemeClr val="accent6"/>
                    </a:solidFill>
                    <a:sym typeface="Wingdings"/>
                  </a:rPr>
                  <a:t> to size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Wingdings"/>
                      </a:rPr>
                      <m:t>𝑛</m:t>
                    </m:r>
                    <m:r>
                      <a:rPr lang="en-US" sz="2600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Wingdings"/>
                      </a:rPr>
                      <m:t> </m:t>
                    </m:r>
                    <m:r>
                      <a:rPr lang="en-US" sz="26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Wingdings"/>
                      </a:rPr>
                      <m:t>+</m:t>
                    </m:r>
                    <m:r>
                      <a:rPr lang="en-US" sz="2600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Wingdings"/>
                      </a:rPr>
                      <m:t> </m:t>
                    </m:r>
                    <m:r>
                      <a:rPr lang="en-US" sz="26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Wingdings"/>
                      </a:rPr>
                      <m:t>𝑧</m:t>
                    </m:r>
                  </m:oMath>
                </a14:m>
                <a:r>
                  <a:rPr lang="en-US" sz="2600" dirty="0">
                    <a:solidFill>
                      <a:schemeClr val="accent6"/>
                    </a:solidFill>
                    <a:sym typeface="Wingdings"/>
                  </a:rPr>
                  <a:t>. Since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Wingdings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Wingdings"/>
                      </a:rPr>
                      <m:t>≫</m:t>
                    </m:r>
                    <m:r>
                      <a:rPr lang="en-US" sz="2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Wingdings"/>
                      </a:rPr>
                      <m:t>𝑧</m:t>
                    </m:r>
                  </m:oMath>
                </a14:m>
                <a:r>
                  <a:rPr lang="en-US" sz="2600" dirty="0">
                    <a:solidFill>
                      <a:schemeClr val="accent6"/>
                    </a:solidFill>
                  </a:rPr>
                  <a:t>, space is still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chemeClr val="accent6"/>
                    </a:solidFill>
                  </a:rPr>
                  <a:t>!</a:t>
                </a:r>
              </a:p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sz="2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i="1" dirty="0">
                    <a:solidFill>
                      <a:srgbClr val="7030A0"/>
                    </a:solidFill>
                  </a:rPr>
                  <a:t>also explains why this loop is correct</a:t>
                </a:r>
              </a:p>
              <a:p>
                <a:endParaRPr lang="en-US" sz="260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628" y="1827909"/>
                <a:ext cx="6739946" cy="2123658"/>
              </a:xfrm>
              <a:prstGeom prst="rect">
                <a:avLst/>
              </a:prstGeom>
              <a:blipFill>
                <a:blip r:embed="rId3"/>
                <a:stretch>
                  <a:fillRect l="-1629" t="-3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BEB2CAC-B8AA-4988-AF54-BE7DE8FD0AF0}"/>
              </a:ext>
            </a:extLst>
          </p:cNvPr>
          <p:cNvCxnSpPr>
            <a:cxnSpLocks/>
          </p:cNvCxnSpPr>
          <p:nvPr/>
        </p:nvCxnSpPr>
        <p:spPr>
          <a:xfrm>
            <a:off x="3983525" y="2720461"/>
            <a:ext cx="1122629" cy="47541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2033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Third algorithm </a:t>
            </a:r>
            <a:r>
              <a:rPr lang="mr-IN" dirty="0"/>
              <a:t>–</a:t>
            </a:r>
            <a:r>
              <a:rPr lang="en-US" dirty="0"/>
              <a:t> Take </a:t>
            </a:r>
            <a:r>
              <a:rPr lang="en-US" dirty="0">
                <a:solidFill>
                  <a:schemeClr val="accent6"/>
                </a:solidFill>
              </a:rPr>
              <a:t>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𝑓𝑜𝑟</m:t>
                    </m:r>
                    <m:r>
                      <a:rPr lang="en-US" i="1" dirty="0" smtClean="0">
                        <a:latin typeface="Cambria Math" charset="0"/>
                      </a:rPr>
                      <m:t> (</m:t>
                    </m:r>
                    <m:r>
                      <a:rPr lang="en-US" i="1" dirty="0" err="1"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6"/>
                        </a:solidFill>
                        <a:latin typeface="Cambria Math" charset="0"/>
                      </a:rPr>
                      <m:t>0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 dirty="0">
                        <a:latin typeface="Cambria Math" charset="0"/>
                      </a:rPr>
                      <m:t>𝑡𝑜</m:t>
                    </m:r>
                    <m:r>
                      <a:rPr lang="en-US" i="1" dirty="0">
                        <a:latin typeface="Cambria Math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𝑧</m:t>
                    </m:r>
                    <m:r>
                      <a:rPr lang="en-US" i="1" dirty="0">
                        <a:solidFill>
                          <a:schemeClr val="accent6"/>
                        </a:solidFill>
                        <a:latin typeface="Cambria Math" charset="0"/>
                      </a:rPr>
                      <m:t>−</m:t>
                    </m:r>
                    <m:r>
                      <a:rPr lang="en-US" i="1" dirty="0" smtClean="0">
                        <a:solidFill>
                          <a:schemeClr val="accent6"/>
                        </a:solidFill>
                        <a:latin typeface="Cambria Math" charset="0"/>
                      </a:rPr>
                      <m:t>1</m:t>
                    </m:r>
                    <m:r>
                      <a:rPr lang="en-US" b="0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{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	</m:t>
                    </m:r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latin typeface="Cambria Math" charset="0"/>
                      </a:rPr>
                      <m:t>[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latin typeface="Cambria Math" charset="0"/>
                      </a:rPr>
                      <m:t>]=</m:t>
                    </m:r>
                    <m:r>
                      <a:rPr lang="en-US" b="1" i="1" dirty="0" smtClean="0">
                        <a:latin typeface="Cambria Math" charset="0"/>
                      </a:rPr>
                      <m:t>𝒇𝒂𝒍𝒔𝒆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}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r>
                        <a:rPr lang="en-US" i="1" dirty="0">
                          <a:latin typeface="Cambria Math" charset="0"/>
                        </a:rPr>
                        <m:t>[</m:t>
                      </m:r>
                      <m:r>
                        <a:rPr lang="en-US" b="0" i="1" dirty="0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US" i="1" dirty="0">
                          <a:latin typeface="Cambria Math" charset="0"/>
                        </a:rPr>
                        <m:t>]=</m:t>
                      </m:r>
                      <m:r>
                        <a:rPr lang="en-US" b="1" i="1" dirty="0" smtClean="0">
                          <a:latin typeface="Cambria Math" charset="0"/>
                        </a:rPr>
                        <m:t>𝒕𝒓𝒖𝒆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𝑓𝑜𝑟</m:t>
                      </m:r>
                      <m:r>
                        <a:rPr lang="en-US" i="1" dirty="0" smtClean="0">
                          <a:latin typeface="Cambria Math" charset="0"/>
                        </a:rPr>
                        <m:t> (</m:t>
                      </m:r>
                      <m:r>
                        <a:rPr lang="en-US" i="1" dirty="0" err="1">
                          <a:latin typeface="Cambria Math" charset="0"/>
                        </a:rPr>
                        <m:t>𝑖</m:t>
                      </m:r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US" b="0" i="1" dirty="0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+1 </m:t>
                      </m:r>
                      <m:r>
                        <a:rPr lang="en-US" i="1" dirty="0">
                          <a:latin typeface="Cambria Math" charset="0"/>
                        </a:rPr>
                        <m:t>𝑡𝑜</m:t>
                      </m:r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b="0" i="1" dirty="0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US" b="0" i="1" dirty="0" smtClean="0">
                          <a:latin typeface="Cambria Math" charset="0"/>
                        </a:rPr>
                        <m:t>)</m:t>
                      </m:r>
                      <m:r>
                        <a:rPr lang="en-US" i="1" dirty="0" smtClean="0">
                          <a:latin typeface="Cambria Math" charset="0"/>
                        </a:rPr>
                        <m:t>{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	</m:t>
                      </m:r>
                      <m:r>
                        <a:rPr lang="en-US" i="1" dirty="0" smtClean="0">
                          <a:latin typeface="Cambria Math" charset="0"/>
                        </a:rPr>
                        <m:t>𝐼𝑓</m:t>
                      </m:r>
                      <m:r>
                        <a:rPr lang="en-US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−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charset="0"/>
                        </a:rPr>
                        <m:t>𝒕𝒓𝒖𝒆</m:t>
                      </m:r>
                      <m:r>
                        <a:rPr lang="en-US" b="0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𝑜𝑟</m:t>
                      </m:r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−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charset="0"/>
                        </a:rPr>
                        <m:t>𝒕𝒓𝒖𝒆</m:t>
                      </m:r>
                      <m:r>
                        <a:rPr lang="en-US" b="1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𝑜𝑟</m:t>
                      </m:r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r>
                        <a:rPr lang="en-US" i="1" dirty="0">
                          <a:latin typeface="Cambria Math" charset="0"/>
                        </a:rPr>
                        <m:t>[</m:t>
                      </m:r>
                      <m:r>
                        <a:rPr lang="en-US" i="1" dirty="0" err="1">
                          <a:latin typeface="Cambria Math" charset="0"/>
                        </a:rPr>
                        <m:t>𝑖</m:t>
                      </m:r>
                      <m:r>
                        <a:rPr lang="en-US" i="1" dirty="0">
                          <a:latin typeface="Cambria Math" charset="0"/>
                        </a:rPr>
                        <m:t>−</m:t>
                      </m:r>
                      <m:r>
                        <a:rPr lang="en-US" i="1" dirty="0">
                          <a:latin typeface="Cambria Math" charset="0"/>
                        </a:rPr>
                        <m:t>𝑧</m:t>
                      </m:r>
                      <m:r>
                        <a:rPr lang="en-US" i="1" dirty="0">
                          <a:latin typeface="Cambria Math" charset="0"/>
                        </a:rPr>
                        <m:t>]=</m:t>
                      </m:r>
                      <m:r>
                        <a:rPr lang="en-US" b="1" i="1" dirty="0">
                          <a:latin typeface="Cambria Math" charset="0"/>
                        </a:rPr>
                        <m:t>𝒕𝒓𝒖𝒆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		</m:t>
                    </m:r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latin typeface="Cambria Math" charset="0"/>
                      </a:rPr>
                      <m:t>[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latin typeface="Cambria Math" charset="0"/>
                      </a:rPr>
                      <m:t>]=</m:t>
                    </m:r>
                    <m:r>
                      <a:rPr lang="en-US" b="1" i="1" dirty="0">
                        <a:latin typeface="Cambria Math" charset="0"/>
                      </a:rPr>
                      <m:t>𝒕𝒓𝒖𝒆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	</m:t>
                    </m:r>
                    <m:r>
                      <a:rPr lang="en-US" i="1" dirty="0" smtClean="0">
                        <a:latin typeface="Cambria Math" charset="0"/>
                      </a:rPr>
                      <m:t>𝑒𝑙𝑠𝑒</m:t>
                    </m:r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		</m:t>
                    </m:r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latin typeface="Cambria Math" charset="0"/>
                      </a:rPr>
                      <m:t>[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latin typeface="Cambria Math" charset="0"/>
                      </a:rPr>
                      <m:t>]=</m:t>
                    </m:r>
                    <m:r>
                      <a:rPr lang="en-US" b="1" i="1" dirty="0">
                        <a:latin typeface="Cambria Math" charset="0"/>
                      </a:rPr>
                      <m:t>𝒇𝒂𝒍𝒔𝒆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3081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/>
          <p:cNvSpPr/>
          <p:nvPr/>
        </p:nvSpPr>
        <p:spPr>
          <a:xfrm>
            <a:off x="4412343" y="2017486"/>
            <a:ext cx="537028" cy="1030514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10628" y="1827909"/>
                <a:ext cx="5094515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chemeClr val="accent6"/>
                    </a:solidFill>
                  </a:rPr>
                  <a:t>But we can always shift everything by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600" dirty="0">
                    <a:solidFill>
                      <a:schemeClr val="accent6"/>
                    </a:solidFill>
                  </a:rPr>
                  <a:t>! </a:t>
                </a:r>
                <a:r>
                  <a:rPr lang="en-US" sz="2600" dirty="0">
                    <a:solidFill>
                      <a:schemeClr val="accent6"/>
                    </a:solidFill>
                    <a:sym typeface="Wingdings"/>
                  </a:rPr>
                  <a:t> </a:t>
                </a:r>
                <a:endParaRPr lang="en-US" sz="2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628" y="1827909"/>
                <a:ext cx="5094515" cy="892552"/>
              </a:xfrm>
              <a:prstGeom prst="rect">
                <a:avLst/>
              </a:prstGeom>
              <a:blipFill rotWithShape="0">
                <a:blip r:embed="rId3"/>
                <a:stretch>
                  <a:fillRect l="-2156" t="-5479" b="-17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552538"/>
              </p:ext>
            </p:extLst>
          </p:nvPr>
        </p:nvGraphicFramePr>
        <p:xfrm>
          <a:off x="5718632" y="4899779"/>
          <a:ext cx="54573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2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21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21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21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21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21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485500"/>
                  </p:ext>
                </p:extLst>
              </p:nvPr>
            </p:nvGraphicFramePr>
            <p:xfrm>
              <a:off x="5718632" y="5352951"/>
              <a:ext cx="5780312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505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085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8352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8377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7134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02909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99686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106317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b="0" dirty="0">
                              <a:solidFill>
                                <a:schemeClr val="accent6"/>
                              </a:solidFill>
                            </a:rPr>
                            <a:t>…</a:t>
                          </a:r>
                          <a:endParaRPr lang="en-US" b="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accent6"/>
                                    </a:solidFill>
                                    <a:latin typeface="Cambria Math" charset="0"/>
                                  </a:rPr>
                                  <m:t>𝑧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accent6"/>
                                    </a:solidFill>
                                    <a:latin typeface="Cambria Math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accent6"/>
                                    </a:solidFill>
                                    <a:latin typeface="Cambria Math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accent6"/>
                                    </a:solidFill>
                                    <a:latin typeface="Cambria Math" charset="0"/>
                                  </a:rPr>
                                  <m:t>𝑧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accent6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b="0" dirty="0">
                              <a:solidFill>
                                <a:schemeClr val="accent6"/>
                              </a:solidFill>
                            </a:rPr>
                            <a:t>…</a:t>
                          </a:r>
                          <a:endParaRPr lang="en-US" b="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accent6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accent6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accent6"/>
                                    </a:solidFill>
                                    <a:latin typeface="Cambria Math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485500"/>
                  </p:ext>
                </p:extLst>
              </p:nvPr>
            </p:nvGraphicFramePr>
            <p:xfrm>
              <a:off x="5718632" y="5352951"/>
              <a:ext cx="5780312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5053"/>
                    <a:gridCol w="690851"/>
                    <a:gridCol w="583521"/>
                    <a:gridCol w="783772"/>
                    <a:gridCol w="771347"/>
                    <a:gridCol w="702909"/>
                    <a:gridCol w="499686"/>
                    <a:gridCol w="1063173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  <a:endParaRPr lang="en-US" b="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b="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b="0" dirty="0" smtClean="0">
                              <a:solidFill>
                                <a:schemeClr val="accent6"/>
                              </a:solidFill>
                            </a:rPr>
                            <a:t>…</a:t>
                          </a:r>
                          <a:endParaRPr lang="en-US" b="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251563" t="-8197" r="-38984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354331" t="-8197" r="-29291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501739" t="-8197" r="-22347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b="0" dirty="0" smtClean="0">
                              <a:solidFill>
                                <a:schemeClr val="accent6"/>
                              </a:solidFill>
                            </a:rPr>
                            <a:t>…</a:t>
                          </a:r>
                          <a:endParaRPr lang="en-US" b="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442286" t="-8197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98659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Third algorithm </a:t>
            </a:r>
            <a:r>
              <a:rPr lang="mr-IN" dirty="0"/>
              <a:t>–</a:t>
            </a:r>
            <a:r>
              <a:rPr lang="en-US" dirty="0"/>
              <a:t> Take </a:t>
            </a:r>
            <a:r>
              <a:rPr lang="en-US" dirty="0">
                <a:solidFill>
                  <a:schemeClr val="accent6"/>
                </a:solidFill>
              </a:rPr>
              <a:t>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𝑓𝑜𝑟</m:t>
                    </m:r>
                    <m:r>
                      <a:rPr lang="en-US" i="1" dirty="0" smtClean="0">
                        <a:latin typeface="Cambria Math" charset="0"/>
                      </a:rPr>
                      <m:t> (</m:t>
                    </m:r>
                    <m:r>
                      <a:rPr lang="en-US" i="1" dirty="0" err="1"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charset="0"/>
                      </a:rPr>
                      <m:t>𝑡𝑜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charset="0"/>
                      </a:rPr>
                      <m:t>𝑧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charset="0"/>
                      </a:rPr>
                      <m:t>−1)</m:t>
                    </m:r>
                  </m:oMath>
                </a14:m>
                <a:r>
                  <a:rPr lang="en-US" dirty="0"/>
                  <a:t>{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	</m:t>
                    </m:r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latin typeface="Cambria Math" charset="0"/>
                      </a:rPr>
                      <m:t>[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latin typeface="Cambria Math" charset="0"/>
                      </a:rPr>
                      <m:t>]=</m:t>
                    </m:r>
                    <m:r>
                      <a:rPr lang="en-US" b="1" i="1" dirty="0" smtClean="0">
                        <a:latin typeface="Cambria Math" charset="0"/>
                      </a:rPr>
                      <m:t>𝒇𝒂𝒍𝒔𝒆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}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r>
                        <a:rPr lang="en-US" i="1" dirty="0">
                          <a:latin typeface="Cambria Math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𝑧</m:t>
                      </m:r>
                      <m:r>
                        <a:rPr lang="en-US" i="1" dirty="0">
                          <a:latin typeface="Cambria Math" charset="0"/>
                        </a:rPr>
                        <m:t>]=</m:t>
                      </m:r>
                      <m:r>
                        <a:rPr lang="en-US" b="1" i="1" dirty="0" smtClean="0">
                          <a:latin typeface="Cambria Math" charset="0"/>
                        </a:rPr>
                        <m:t>𝒕𝒓𝒖𝒆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𝑓𝑜𝑟</m:t>
                      </m:r>
                      <m:r>
                        <a:rPr lang="en-US" i="1" dirty="0" smtClean="0">
                          <a:latin typeface="Cambria Math" charset="0"/>
                        </a:rPr>
                        <m:t> (</m:t>
                      </m:r>
                      <m:r>
                        <a:rPr lang="en-US" i="1" dirty="0" err="1">
                          <a:latin typeface="Cambria Math" charset="0"/>
                        </a:rPr>
                        <m:t>𝑖</m:t>
                      </m:r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𝑧</m:t>
                      </m:r>
                      <m:r>
                        <a:rPr lang="en-US" b="0" i="1" dirty="0" smtClean="0">
                          <a:latin typeface="Cambria Math" charset="0"/>
                        </a:rPr>
                        <m:t>+1 </m:t>
                      </m:r>
                      <m:r>
                        <a:rPr lang="en-US" i="1" dirty="0">
                          <a:latin typeface="Cambria Math" charset="0"/>
                        </a:rPr>
                        <m:t>𝑡𝑜</m:t>
                      </m:r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 smtClean="0">
                          <a:latin typeface="Cambria Math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𝑧</m:t>
                      </m:r>
                      <m:r>
                        <a:rPr lang="en-US" b="0" i="1" dirty="0" smtClean="0">
                          <a:latin typeface="Cambria Math" charset="0"/>
                        </a:rPr>
                        <m:t>){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	</m:t>
                      </m:r>
                      <m:r>
                        <a:rPr lang="en-US" i="1" dirty="0" smtClean="0">
                          <a:latin typeface="Cambria Math" charset="0"/>
                        </a:rPr>
                        <m:t>𝐼𝑓</m:t>
                      </m:r>
                      <m:r>
                        <a:rPr lang="en-US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−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charset="0"/>
                        </a:rPr>
                        <m:t>𝒕𝒓𝒖𝒆</m:t>
                      </m:r>
                      <m:r>
                        <a:rPr lang="en-US" b="0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𝑜𝑟</m:t>
                      </m:r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−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charset="0"/>
                        </a:rPr>
                        <m:t>𝒕𝒓𝒖𝒆</m:t>
                      </m:r>
                      <m:r>
                        <a:rPr lang="en-US" b="1" i="1" dirty="0" smtClean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𝑜𝑟</m:t>
                      </m:r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r>
                        <a:rPr lang="en-US" i="1" dirty="0">
                          <a:latin typeface="Cambria Math" charset="0"/>
                        </a:rPr>
                        <m:t>[</m:t>
                      </m:r>
                      <m:r>
                        <a:rPr lang="en-US" i="1" dirty="0" err="1">
                          <a:latin typeface="Cambria Math" charset="0"/>
                        </a:rPr>
                        <m:t>𝑖</m:t>
                      </m:r>
                      <m:r>
                        <a:rPr lang="en-US" i="1" dirty="0">
                          <a:latin typeface="Cambria Math" charset="0"/>
                        </a:rPr>
                        <m:t>−</m:t>
                      </m:r>
                      <m:r>
                        <a:rPr lang="en-US" i="1" dirty="0">
                          <a:latin typeface="Cambria Math" charset="0"/>
                        </a:rPr>
                        <m:t>𝑧</m:t>
                      </m:r>
                      <m:r>
                        <a:rPr lang="en-US" i="1" dirty="0">
                          <a:latin typeface="Cambria Math" charset="0"/>
                        </a:rPr>
                        <m:t>]=</m:t>
                      </m:r>
                      <m:r>
                        <a:rPr lang="en-US" b="1" i="1" dirty="0">
                          <a:latin typeface="Cambria Math" charset="0"/>
                        </a:rPr>
                        <m:t>𝒕𝒓𝒖𝒆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		</m:t>
                    </m:r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latin typeface="Cambria Math" charset="0"/>
                      </a:rPr>
                      <m:t>[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latin typeface="Cambria Math" charset="0"/>
                      </a:rPr>
                      <m:t>]=</m:t>
                    </m:r>
                    <m:r>
                      <a:rPr lang="en-US" b="1" i="1" dirty="0">
                        <a:latin typeface="Cambria Math" charset="0"/>
                      </a:rPr>
                      <m:t>𝒕𝒓𝒖𝒆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	</m:t>
                    </m:r>
                    <m:r>
                      <a:rPr lang="en-US" i="1" dirty="0" smtClean="0">
                        <a:latin typeface="Cambria Math" charset="0"/>
                      </a:rPr>
                      <m:t>𝑒𝑙𝑠𝑒</m:t>
                    </m:r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		</m:t>
                    </m:r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latin typeface="Cambria Math" charset="0"/>
                      </a:rPr>
                      <m:t>[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latin typeface="Cambria Math" charset="0"/>
                      </a:rPr>
                      <m:t>]=</m:t>
                    </m:r>
                    <m:r>
                      <a:rPr lang="en-US" b="1" i="1" dirty="0">
                        <a:latin typeface="Cambria Math" charset="0"/>
                      </a:rPr>
                      <m:t>𝒇𝒂𝒍𝒔𝒆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3081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801036" y="1690688"/>
                <a:ext cx="1863811" cy="7908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𝒪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036" y="1690688"/>
                <a:ext cx="1863811" cy="79083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041728" y="1690688"/>
                <a:ext cx="1863811" cy="79083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𝒪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log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1728" y="1690688"/>
                <a:ext cx="1863811" cy="7908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801036" y="2606395"/>
                <a:ext cx="1863811" cy="790833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𝒪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log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036" y="2606395"/>
                <a:ext cx="1863811" cy="79083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0041728" y="2606396"/>
            <a:ext cx="1863811" cy="7908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Something Else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1305" y="2360173"/>
            <a:ext cx="2562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Runtime =</a:t>
            </a:r>
            <a:r>
              <a:rPr lang="mr-IN" sz="3200" b="1" dirty="0">
                <a:solidFill>
                  <a:srgbClr val="7030A0"/>
                </a:solidFill>
              </a:rPr>
              <a:t>…</a:t>
            </a:r>
            <a:r>
              <a:rPr lang="en-US" sz="3200" b="1" dirty="0">
                <a:solidFill>
                  <a:srgbClr val="7030A0"/>
                </a:solidFill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515084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Third algorithm </a:t>
            </a:r>
            <a:r>
              <a:rPr lang="mr-IN" dirty="0"/>
              <a:t>–</a:t>
            </a:r>
            <a:r>
              <a:rPr lang="en-US" dirty="0"/>
              <a:t> Take </a:t>
            </a:r>
            <a:r>
              <a:rPr lang="en-US" dirty="0">
                <a:solidFill>
                  <a:schemeClr val="accent6"/>
                </a:solidFill>
              </a:rPr>
              <a:t>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D5DFF"/>
                        </a:solidFill>
                        <a:latin typeface="Cambria Math" charset="0"/>
                      </a:rPr>
                      <m:t>𝑓𝑜𝑟</m:t>
                    </m:r>
                    <m:r>
                      <a:rPr lang="en-US" i="1" dirty="0" smtClean="0">
                        <a:solidFill>
                          <a:srgbClr val="FD5DFF"/>
                        </a:solidFill>
                        <a:latin typeface="Cambria Math" charset="0"/>
                      </a:rPr>
                      <m:t> (</m:t>
                    </m:r>
                    <m:r>
                      <a:rPr lang="en-US" i="1" dirty="0" err="1">
                        <a:solidFill>
                          <a:srgbClr val="FD5DFF"/>
                        </a:solidFill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solidFill>
                          <a:srgbClr val="FD5DFF"/>
                        </a:solidFill>
                        <a:latin typeface="Cambria Math" charset="0"/>
                      </a:rPr>
                      <m:t>=0 </m:t>
                    </m:r>
                    <m:r>
                      <a:rPr lang="en-US" i="1" dirty="0">
                        <a:solidFill>
                          <a:srgbClr val="FD5DFF"/>
                        </a:solidFill>
                        <a:latin typeface="Cambria Math" charset="0"/>
                      </a:rPr>
                      <m:t>𝑡𝑜</m:t>
                    </m:r>
                    <m:r>
                      <a:rPr lang="en-US" i="1" dirty="0">
                        <a:solidFill>
                          <a:srgbClr val="FD5DFF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 dirty="0">
                        <a:solidFill>
                          <a:srgbClr val="FD5DFF"/>
                        </a:solidFill>
                        <a:latin typeface="Cambria Math" charset="0"/>
                      </a:rPr>
                      <m:t>𝑧</m:t>
                    </m:r>
                    <m:r>
                      <a:rPr lang="en-US" i="1" dirty="0">
                        <a:solidFill>
                          <a:srgbClr val="FD5DFF"/>
                        </a:solidFill>
                        <a:latin typeface="Cambria Math" charset="0"/>
                      </a:rPr>
                      <m:t>−1)</m:t>
                    </m:r>
                  </m:oMath>
                </a14:m>
                <a:r>
                  <a:rPr lang="en-US" dirty="0">
                    <a:solidFill>
                      <a:srgbClr val="FD5DFF"/>
                    </a:solidFill>
                  </a:rPr>
                  <a:t>{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D5DFF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5DFF"/>
                        </a:solidFill>
                        <a:latin typeface="Cambria Math" charset="0"/>
                      </a:rPr>
                      <m:t>	</m:t>
                    </m:r>
                    <m:r>
                      <a:rPr lang="en-US" i="1" dirty="0" smtClean="0">
                        <a:solidFill>
                          <a:srgbClr val="FD5DFF"/>
                        </a:solidFill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solidFill>
                          <a:srgbClr val="FD5DFF"/>
                        </a:solidFill>
                        <a:latin typeface="Cambria Math" charset="0"/>
                      </a:rPr>
                      <m:t>[</m:t>
                    </m:r>
                    <m:r>
                      <a:rPr lang="en-US" i="1" dirty="0" err="1" smtClean="0">
                        <a:solidFill>
                          <a:srgbClr val="FD5DFF"/>
                        </a:solidFill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solidFill>
                          <a:srgbClr val="FD5DFF"/>
                        </a:solidFill>
                        <a:latin typeface="Cambria Math" charset="0"/>
                      </a:rPr>
                      <m:t>]=</m:t>
                    </m:r>
                    <m:r>
                      <a:rPr lang="en-US" b="1" i="1" dirty="0" smtClean="0">
                        <a:solidFill>
                          <a:srgbClr val="FD5DFF"/>
                        </a:solidFill>
                        <a:latin typeface="Cambria Math" charset="0"/>
                      </a:rPr>
                      <m:t>𝒇𝒂𝒍𝒔𝒆</m:t>
                    </m:r>
                  </m:oMath>
                </a14:m>
                <a:endParaRPr lang="en-US" b="1" dirty="0">
                  <a:solidFill>
                    <a:srgbClr val="FD5DFF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D5DFF"/>
                    </a:solidFill>
                  </a:rPr>
                  <a:t>}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[</m:t>
                      </m:r>
                      <m:r>
                        <a:rPr lang="en-US" b="0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US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]=</m:t>
                      </m:r>
                      <m:r>
                        <a:rPr lang="en-US" b="1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𝒕𝒓𝒖𝒆</m:t>
                      </m:r>
                    </m:oMath>
                  </m:oMathPara>
                </a14:m>
                <a:endParaRPr lang="en-US" b="1" dirty="0">
                  <a:solidFill>
                    <a:srgbClr val="00B0F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𝑓𝑜𝑟</m:t>
                      </m:r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 (</m:t>
                      </m:r>
                      <m:r>
                        <a:rPr lang="en-US" i="1" dirty="0" err="1">
                          <a:solidFill>
                            <a:srgbClr val="00B050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 dirty="0">
                          <a:solidFill>
                            <a:srgbClr val="00B05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+1 </m:t>
                      </m:r>
                      <m:r>
                        <a:rPr lang="en-US" i="1" dirty="0">
                          <a:solidFill>
                            <a:srgbClr val="00B050"/>
                          </a:solidFill>
                          <a:latin typeface="Cambria Math" charset="0"/>
                        </a:rPr>
                        <m:t>𝑡𝑜</m:t>
                      </m:r>
                      <m:r>
                        <a:rPr lang="en-US" i="1" dirty="0">
                          <a:solidFill>
                            <a:srgbClr val="00B05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{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	</m:t>
                      </m:r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𝐼𝑓</m:t>
                      </m:r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00B050"/>
                          </a:solidFill>
                          <a:latin typeface="Cambria Math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 dirty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i="1" dirty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rgbClr val="00B05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𝒕𝒓𝒖𝒆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00B050"/>
                          </a:solidFill>
                          <a:latin typeface="Cambria Math" charset="0"/>
                        </a:rPr>
                        <m:t>𝑜𝑟</m:t>
                      </m:r>
                      <m:r>
                        <a:rPr lang="en-US" i="1" dirty="0">
                          <a:solidFill>
                            <a:srgbClr val="00B05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00B050"/>
                          </a:solidFill>
                          <a:latin typeface="Cambria Math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 dirty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i="1" dirty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i="1" dirty="0">
                          <a:solidFill>
                            <a:srgbClr val="00B05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𝒕𝒓𝒖𝒆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00B050"/>
                          </a:solidFill>
                          <a:latin typeface="Cambria Math" charset="0"/>
                        </a:rPr>
                        <m:t>𝑜𝑟</m:t>
                      </m:r>
                      <m:r>
                        <a:rPr lang="en-US" i="1" dirty="0">
                          <a:solidFill>
                            <a:srgbClr val="00B05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00B050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i="1" dirty="0">
                          <a:solidFill>
                            <a:srgbClr val="00B050"/>
                          </a:solidFill>
                          <a:latin typeface="Cambria Math" charset="0"/>
                        </a:rPr>
                        <m:t>[</m:t>
                      </m:r>
                      <m:r>
                        <a:rPr lang="en-US" i="1" dirty="0" err="1">
                          <a:solidFill>
                            <a:srgbClr val="00B050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 dirty="0">
                          <a:solidFill>
                            <a:srgbClr val="00B050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i="1" dirty="0">
                          <a:solidFill>
                            <a:srgbClr val="00B050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US" i="1" dirty="0">
                          <a:solidFill>
                            <a:srgbClr val="00B050"/>
                          </a:solidFill>
                          <a:latin typeface="Cambria Math" charset="0"/>
                        </a:rPr>
                        <m:t>]=</m:t>
                      </m:r>
                      <m:r>
                        <a:rPr lang="en-US" b="1" i="1" dirty="0">
                          <a:solidFill>
                            <a:srgbClr val="00B050"/>
                          </a:solidFill>
                          <a:latin typeface="Cambria Math" charset="0"/>
                        </a:rPr>
                        <m:t>𝒕𝒓𝒖𝒆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		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[</m:t>
                    </m:r>
                    <m:r>
                      <a:rPr lang="en-US" i="1" dirty="0" err="1" smtClean="0">
                        <a:solidFill>
                          <a:srgbClr val="00B050"/>
                        </a:solidFill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]=</m:t>
                    </m:r>
                    <m:r>
                      <a:rPr lang="en-US" b="1" i="1" dirty="0">
                        <a:solidFill>
                          <a:srgbClr val="00B050"/>
                        </a:solidFill>
                        <a:latin typeface="Cambria Math" charset="0"/>
                      </a:rPr>
                      <m:t>𝒕𝒓𝒖𝒆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	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𝑒𝑙𝑠𝑒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		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[</m:t>
                    </m:r>
                    <m:r>
                      <a:rPr lang="en-US" i="1" dirty="0" err="1" smtClean="0">
                        <a:solidFill>
                          <a:srgbClr val="00B050"/>
                        </a:solidFill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]=</m:t>
                    </m:r>
                    <m:r>
                      <a:rPr lang="en-US" b="1" i="1" dirty="0">
                        <a:solidFill>
                          <a:srgbClr val="00B050"/>
                        </a:solidFill>
                        <a:latin typeface="Cambria Math" charset="0"/>
                      </a:rPr>
                      <m:t>𝒇𝒂𝒍𝒔𝒆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3081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801036" y="1690688"/>
                <a:ext cx="1863811" cy="7908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𝒪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036" y="1690688"/>
                <a:ext cx="1863811" cy="79083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041728" y="1690688"/>
                <a:ext cx="1863811" cy="79083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𝒪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log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1728" y="1690688"/>
                <a:ext cx="1863811" cy="7908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801036" y="2606395"/>
                <a:ext cx="1863811" cy="790833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𝒪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log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036" y="2606395"/>
                <a:ext cx="1863811" cy="79083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0041728" y="2606396"/>
            <a:ext cx="1863811" cy="7908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Something Else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55887" y="2360173"/>
                <a:ext cx="2968268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1" i="1" dirty="0" smtClean="0">
                          <a:solidFill>
                            <a:srgbClr val="FD5DFF"/>
                          </a:solidFill>
                          <a:latin typeface="Cambria Math" charset="0"/>
                        </a:rPr>
                        <m:t>𝒛</m:t>
                      </m:r>
                      <m:r>
                        <a:rPr lang="en-US" sz="2600" b="1" i="1" dirty="0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600" b="1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600" b="1" i="1" dirty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𝟏</m:t>
                      </m:r>
                      <m:r>
                        <a:rPr lang="en-US" sz="2600" b="1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600" b="1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600" b="1" i="1" dirty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𝒏</m:t>
                      </m:r>
                      <m:r>
                        <a:rPr lang="en-US" sz="2600" b="1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𝒪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600" dirty="0">
                  <a:solidFill>
                    <a:srgbClr val="FF0000"/>
                  </a:solidFill>
                </a:endParaRPr>
              </a:p>
              <a:p>
                <a:r>
                  <a:rPr lang="en-US" sz="2600" b="1" dirty="0"/>
                  <a:t>assignments (since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charset="0"/>
                      </a:rPr>
                      <m:t>𝒏</m:t>
                    </m:r>
                    <m:r>
                      <a:rPr lang="en-US" sz="2600" b="1" i="1" smtClean="0">
                        <a:latin typeface="Cambria Math" charset="0"/>
                      </a:rPr>
                      <m:t>≫</m:t>
                    </m:r>
                    <m:r>
                      <a:rPr lang="en-US" sz="2600" b="1" i="1" smtClean="0">
                        <a:latin typeface="Cambria Math" charset="0"/>
                      </a:rPr>
                      <m:t>𝒛</m:t>
                    </m:r>
                    <m:r>
                      <a:rPr lang="en-US" sz="2600" b="1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600" b="1" dirty="0"/>
                  <a:t>!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887" y="2360173"/>
                <a:ext cx="2968268" cy="1292662"/>
              </a:xfrm>
              <a:prstGeom prst="rect">
                <a:avLst/>
              </a:prstGeom>
              <a:blipFill rotWithShape="0">
                <a:blip r:embed="rId6"/>
                <a:stretch>
                  <a:fillRect l="-3696" b="-1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7629855" y="1425704"/>
            <a:ext cx="2206172" cy="1320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22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Formal definition of “Big-Oh”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be functions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say one of the following:</a:t>
                </a:r>
                <a:br>
                  <a:rPr lang="en-US" dirty="0"/>
                </a:b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b="0" i="1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))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(common and the Epp way)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𝑓</m:t>
                    </m:r>
                    <m:r>
                      <a:rPr lang="en-US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chemeClr val="accent6"/>
                    </a:solidFill>
                    <a:ea typeface="Cambria Math" charset="0"/>
                    <a:cs typeface="Cambria Math" charset="0"/>
                  </a:rPr>
                  <a:t> (also common)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D5D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D5D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D5D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FD5D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rgbClr val="FD5D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b="0" i="1" smtClean="0">
                        <a:solidFill>
                          <a:srgbClr val="FD5DFF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D5DFF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D5DFF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D5DFF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FD5DFF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D5DFF"/>
                    </a:solidFill>
                  </a:rPr>
                  <a:t> (rare)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(avoid this)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if, and only if,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∃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ℕ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&gt;0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∀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 ]]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973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Formal definition of “Big-Oh”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be functions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say one of the following:</a:t>
                </a:r>
                <a:br>
                  <a:rPr lang="en-US" dirty="0"/>
                </a:b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b="0" i="1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))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(common and the Epp way)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𝑓</m:t>
                    </m:r>
                    <m:r>
                      <a:rPr lang="en-US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chemeClr val="accent6"/>
                    </a:solidFill>
                    <a:ea typeface="Cambria Math" charset="0"/>
                    <a:cs typeface="Cambria Math" charset="0"/>
                  </a:rPr>
                  <a:t> (also common)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D5D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D5D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D5D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FD5D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rgbClr val="FD5D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b="0" i="1" smtClean="0">
                        <a:solidFill>
                          <a:srgbClr val="FD5DFF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D5DFF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D5DFF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D5DFF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FD5DFF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D5DFF"/>
                    </a:solidFill>
                  </a:rPr>
                  <a:t> (rare)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(avoid this)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if, and only if,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∃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ℕ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&gt;0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∀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 ]]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1763F82-DE07-A648-B286-7E4C998FF46B}"/>
              </a:ext>
            </a:extLst>
          </p:cNvPr>
          <p:cNvSpPr txBox="1"/>
          <p:nvPr/>
        </p:nvSpPr>
        <p:spPr>
          <a:xfrm rot="764417">
            <a:off x="2990551" y="4801073"/>
            <a:ext cx="4357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That’s why we suggest that you avoid this notation: easy to confuse the inequalities.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733F8C-7F01-114F-9CAD-3BA941863D32}"/>
              </a:ext>
            </a:extLst>
          </p:cNvPr>
          <p:cNvSpPr/>
          <p:nvPr/>
        </p:nvSpPr>
        <p:spPr>
          <a:xfrm>
            <a:off x="7649028" y="5584879"/>
            <a:ext cx="464457" cy="49348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A221C7-B52F-2843-A67C-9A9EAAF2630A}"/>
              </a:ext>
            </a:extLst>
          </p:cNvPr>
          <p:cNvSpPr/>
          <p:nvPr/>
        </p:nvSpPr>
        <p:spPr>
          <a:xfrm>
            <a:off x="2166954" y="3903451"/>
            <a:ext cx="464457" cy="49348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9C5A2C-17A9-1545-88CE-087BF653A65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525943" y="4468216"/>
            <a:ext cx="5191103" cy="11889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024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Formal definition of “Big-Oh”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be functions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say one of the following: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b="0" i="1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))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(the </a:t>
                </a:r>
                <a:r>
                  <a:rPr lang="en-US" dirty="0" err="1">
                    <a:solidFill>
                      <a:schemeClr val="accent2"/>
                    </a:solidFill>
                  </a:rPr>
                  <a:t>Epp</a:t>
                </a:r>
                <a:r>
                  <a:rPr lang="en-US" dirty="0">
                    <a:solidFill>
                      <a:schemeClr val="accent2"/>
                    </a:solidFill>
                  </a:rPr>
                  <a:t> way)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𝑓</m:t>
                    </m:r>
                    <m:r>
                      <a:rPr lang="en-US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𝑔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))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(avoid this)</a:t>
                </a:r>
              </a:p>
              <a:p>
                <a:pPr marL="0" indent="0">
                  <a:buNone/>
                </a:pPr>
                <a:r>
                  <a:rPr lang="en-US" dirty="0"/>
                  <a:t>if, and only if,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∃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ℕ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&gt;0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∀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 ]]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Intuitively: </a:t>
                </a:r>
                <a:r>
                  <a:rPr lang="en-US" dirty="0">
                    <a:solidFill>
                      <a:srgbClr val="C00000"/>
                    </a:solidFill>
                  </a:rPr>
                  <a:t>Starting with a natural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the graph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1" dirty="0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dirty="0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𝑔</m:t>
                    </m:r>
                    <m:r>
                      <a:rPr lang="en-US" b="0" i="1" dirty="0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bounds the graph of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from above.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r="-1101" b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2612571" y="3643086"/>
            <a:ext cx="5268686" cy="9089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575696">
            <a:off x="4401252" y="3827421"/>
            <a:ext cx="41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That’s why we suggest that you avoid this: easy to confuse the inequalities.</a:t>
            </a:r>
          </a:p>
        </p:txBody>
      </p:sp>
      <p:sp>
        <p:nvSpPr>
          <p:cNvPr id="10" name="Oval 9"/>
          <p:cNvSpPr/>
          <p:nvPr/>
        </p:nvSpPr>
        <p:spPr>
          <a:xfrm>
            <a:off x="7692571" y="4412342"/>
            <a:ext cx="464457" cy="49348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48114" y="3235288"/>
            <a:ext cx="464457" cy="49348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56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6876</TotalTime>
  <Words>4841</Words>
  <Application>Microsoft Office PowerPoint</Application>
  <PresentationFormat>Widescreen</PresentationFormat>
  <Paragraphs>657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Calibri Light</vt:lpstr>
      <vt:lpstr>Cambria Math</vt:lpstr>
      <vt:lpstr>Consolas</vt:lpstr>
      <vt:lpstr>Arial</vt:lpstr>
      <vt:lpstr>Calibri</vt:lpstr>
      <vt:lpstr>Office Theme</vt:lpstr>
      <vt:lpstr>  O(⋅)"(“Big-Oh”)"     notation</vt:lpstr>
      <vt:lpstr>Logistics / Reminders </vt:lpstr>
      <vt:lpstr>A loop example</vt:lpstr>
      <vt:lpstr>A loop example</vt:lpstr>
      <vt:lpstr>What do we care about?</vt:lpstr>
      <vt:lpstr>How to define “roughly” n^2?</vt:lpstr>
      <vt:lpstr>Formal definition of “Big-Oh”</vt:lpstr>
      <vt:lpstr>Formal definition of “Big-Oh”</vt:lpstr>
      <vt:lpstr>Formal definition of “Big-Oh”</vt:lpstr>
      <vt:lpstr>Choice of n_0, c</vt:lpstr>
      <vt:lpstr>Example of finding n_0, c</vt:lpstr>
      <vt:lpstr>Example of finding n_0, c</vt:lpstr>
      <vt:lpstr>Example of finding n_0, c</vt:lpstr>
      <vt:lpstr>True, but stupid</vt:lpstr>
      <vt:lpstr>Polynomials</vt:lpstr>
      <vt:lpstr>Polynomials</vt:lpstr>
      <vt:lpstr>Polynomials</vt:lpstr>
      <vt:lpstr>Polynomials</vt:lpstr>
      <vt:lpstr>Polynomials</vt:lpstr>
      <vt:lpstr>Polynomials</vt:lpstr>
      <vt:lpstr>Polynomials</vt:lpstr>
      <vt:lpstr>Polynomials</vt:lpstr>
      <vt:lpstr>Polynomial vs Exponential</vt:lpstr>
      <vt:lpstr>Polynomial vs Exponential</vt:lpstr>
      <vt:lpstr>Proof by calculus that n^10 is O(2^n)</vt:lpstr>
      <vt:lpstr>Polynomial Summary</vt:lpstr>
      <vt:lpstr>Logs</vt:lpstr>
      <vt:lpstr>Logs</vt:lpstr>
      <vt:lpstr>Log Summary</vt:lpstr>
      <vt:lpstr>Log Summary</vt:lpstr>
      <vt:lpstr>“Big-Omega” notation (Ω(⋅))</vt:lpstr>
      <vt:lpstr>“Big-Omega” notation (Ω(⋅))</vt:lpstr>
      <vt:lpstr>Polynomial Summary (Ω)</vt:lpstr>
      <vt:lpstr>Log Summary (Ω)</vt:lpstr>
      <vt:lpstr>“Big Theta” notation (Θ(⋅))</vt:lpstr>
      <vt:lpstr>“Big Theta” notation (Θ(⋅))</vt:lpstr>
      <vt:lpstr>Polynomial Summary (Θ)</vt:lpstr>
      <vt:lpstr>Log Summary (Θ)</vt:lpstr>
      <vt:lpstr>Applications</vt:lpstr>
      <vt:lpstr>Applications</vt:lpstr>
      <vt:lpstr>Algorithms for coins</vt:lpstr>
      <vt:lpstr>Algorithms for coins</vt:lpstr>
      <vt:lpstr>First algorithm</vt:lpstr>
      <vt:lpstr>First algorithm</vt:lpstr>
      <vt:lpstr>First algorithm</vt:lpstr>
      <vt:lpstr>(Ungraded) homework for you!</vt:lpstr>
      <vt:lpstr>Generalization</vt:lpstr>
      <vt:lpstr>Generalization</vt:lpstr>
      <vt:lpstr>Second algorithm</vt:lpstr>
      <vt:lpstr>Second algorithm-runtime</vt:lpstr>
      <vt:lpstr>Second algorithm-runtime</vt:lpstr>
      <vt:lpstr>(Ungraded) homework for you</vt:lpstr>
      <vt:lpstr>Second algorithm-runtime</vt:lpstr>
      <vt:lpstr>Second algorithm-runtime</vt:lpstr>
      <vt:lpstr>Second algorithm-runtime</vt:lpstr>
      <vt:lpstr>Third algorithm</vt:lpstr>
      <vt:lpstr>Third algorithm – Take 1</vt:lpstr>
      <vt:lpstr>Third algorithm – Take 1</vt:lpstr>
      <vt:lpstr>Third algorithm – Take 2</vt:lpstr>
      <vt:lpstr>Third algorithm – Take 2</vt:lpstr>
      <vt:lpstr>Third algorithm – Take 2</vt:lpstr>
      <vt:lpstr>Third algorithm – Take 3</vt:lpstr>
      <vt:lpstr>Third algorithm – Take 3</vt:lpstr>
      <vt:lpstr>Third algorithm – Take 3</vt:lpstr>
      <vt:lpstr>Third algorithm – Take 3</vt:lpstr>
      <vt:lpstr>Third algorithm – Take 3</vt:lpstr>
      <vt:lpstr>Third algorithm – Take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Complexity, Big-Oh notation and an insignificant number of red triceratops spawn</dc:title>
  <dc:creator>Jason Filippou</dc:creator>
  <cp:lastModifiedBy>Jason Filippou</cp:lastModifiedBy>
  <cp:revision>79</cp:revision>
  <dcterms:created xsi:type="dcterms:W3CDTF">2017-02-22T23:07:25Z</dcterms:created>
  <dcterms:modified xsi:type="dcterms:W3CDTF">2021-03-23T13:24:38Z</dcterms:modified>
</cp:coreProperties>
</file>